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6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331" r:id="rId9"/>
    <p:sldId id="330" r:id="rId10"/>
    <p:sldId id="324" r:id="rId11"/>
    <p:sldId id="325" r:id="rId12"/>
    <p:sldId id="326" r:id="rId13"/>
    <p:sldId id="327" r:id="rId14"/>
    <p:sldId id="328" r:id="rId15"/>
    <p:sldId id="329" r:id="rId16"/>
    <p:sldId id="375" r:id="rId17"/>
    <p:sldId id="268" r:id="rId18"/>
    <p:sldId id="298" r:id="rId19"/>
    <p:sldId id="299" r:id="rId20"/>
    <p:sldId id="300" r:id="rId21"/>
    <p:sldId id="355" r:id="rId22"/>
    <p:sldId id="301" r:id="rId23"/>
    <p:sldId id="373" r:id="rId24"/>
    <p:sldId id="267" r:id="rId25"/>
    <p:sldId id="302" r:id="rId26"/>
    <p:sldId id="303" r:id="rId27"/>
    <p:sldId id="304" r:id="rId28"/>
    <p:sldId id="357" r:id="rId29"/>
    <p:sldId id="305" r:id="rId30"/>
    <p:sldId id="374" r:id="rId31"/>
    <p:sldId id="269" r:id="rId32"/>
    <p:sldId id="307" r:id="rId33"/>
    <p:sldId id="270" r:id="rId34"/>
    <p:sldId id="347" r:id="rId35"/>
    <p:sldId id="271" r:id="rId36"/>
    <p:sldId id="311" r:id="rId37"/>
    <p:sldId id="406" r:id="rId38"/>
    <p:sldId id="359" r:id="rId39"/>
    <p:sldId id="272" r:id="rId40"/>
    <p:sldId id="275" r:id="rId41"/>
    <p:sldId id="376" r:id="rId42"/>
    <p:sldId id="276" r:id="rId43"/>
    <p:sldId id="377" r:id="rId44"/>
    <p:sldId id="378" r:id="rId45"/>
    <p:sldId id="382" r:id="rId46"/>
    <p:sldId id="384" r:id="rId47"/>
    <p:sldId id="385" r:id="rId48"/>
    <p:sldId id="386" r:id="rId49"/>
    <p:sldId id="387" r:id="rId50"/>
    <p:sldId id="388" r:id="rId51"/>
    <p:sldId id="391" r:id="rId52"/>
    <p:sldId id="399" r:id="rId53"/>
    <p:sldId id="398" r:id="rId54"/>
    <p:sldId id="400" r:id="rId55"/>
    <p:sldId id="396" r:id="rId56"/>
    <p:sldId id="395" r:id="rId57"/>
    <p:sldId id="394" r:id="rId58"/>
    <p:sldId id="392" r:id="rId59"/>
    <p:sldId id="393" r:id="rId60"/>
    <p:sldId id="407" r:id="rId61"/>
    <p:sldId id="402" r:id="rId62"/>
    <p:sldId id="403" r:id="rId63"/>
    <p:sldId id="404" r:id="rId64"/>
    <p:sldId id="405" r:id="rId6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71B5"/>
    <a:srgbClr val="BDD7E7"/>
    <a:srgbClr val="6BAED6"/>
    <a:srgbClr val="ADCADC"/>
    <a:srgbClr val="94ADBD"/>
    <a:srgbClr val="5A9DCC"/>
    <a:srgbClr val="1C5B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39"/>
    <p:restoredTop sz="94613"/>
  </p:normalViewPr>
  <p:slideViewPr>
    <p:cSldViewPr snapToObjects="1">
      <p:cViewPr varScale="1">
        <p:scale>
          <a:sx n="119" d="100"/>
          <a:sy n="119" d="100"/>
        </p:scale>
        <p:origin x="3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608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5EDCE7-931A-E441-BFCF-636FA6FD1AB5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6AE277A3-A59D-AF40-BF8D-1B1E1DEC48FB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Samples</a:t>
          </a:r>
          <a:endParaRPr lang="en-US" b="1" dirty="0">
            <a:solidFill>
              <a:schemeClr val="tx1"/>
            </a:solidFill>
          </a:endParaRPr>
        </a:p>
      </dgm:t>
    </dgm:pt>
    <dgm:pt modelId="{66F8E88A-E627-354F-AAA4-4F46538B3A90}" type="parTrans" cxnId="{7FAC2EBD-36D3-7941-A999-882C3445BD9C}">
      <dgm:prSet/>
      <dgm:spPr/>
      <dgm:t>
        <a:bodyPr/>
        <a:lstStyle/>
        <a:p>
          <a:endParaRPr lang="en-US"/>
        </a:p>
      </dgm:t>
    </dgm:pt>
    <dgm:pt modelId="{AAF11BA1-FADC-D641-934C-EC3FC4B6B901}" type="sibTrans" cxnId="{7FAC2EBD-36D3-7941-A999-882C3445BD9C}">
      <dgm:prSet/>
      <dgm:spPr/>
      <dgm:t>
        <a:bodyPr/>
        <a:lstStyle/>
        <a:p>
          <a:endParaRPr lang="en-US"/>
        </a:p>
      </dgm:t>
    </dgm:pt>
    <dgm:pt modelId="{27C6A82A-FDBB-4A4D-8B8C-7A5F9BBFB8D3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Dimension Reduction</a:t>
          </a:r>
          <a:endParaRPr lang="en-US" b="1" dirty="0">
            <a:solidFill>
              <a:srgbClr val="000000"/>
            </a:solidFill>
          </a:endParaRPr>
        </a:p>
      </dgm:t>
    </dgm:pt>
    <dgm:pt modelId="{6991D692-0A7C-E342-A284-1ED15D56F956}" type="parTrans" cxnId="{8C6DADAF-F3B4-EB41-9086-A017E28C3A36}">
      <dgm:prSet/>
      <dgm:spPr/>
      <dgm:t>
        <a:bodyPr/>
        <a:lstStyle/>
        <a:p>
          <a:endParaRPr lang="en-US"/>
        </a:p>
      </dgm:t>
    </dgm:pt>
    <dgm:pt modelId="{6B12952C-8B68-9F45-8558-38ACFB1D7AA3}" type="sibTrans" cxnId="{8C6DADAF-F3B4-EB41-9086-A017E28C3A36}">
      <dgm:prSet/>
      <dgm:spPr/>
      <dgm:t>
        <a:bodyPr/>
        <a:lstStyle/>
        <a:p>
          <a:endParaRPr lang="en-US"/>
        </a:p>
      </dgm:t>
    </dgm:pt>
    <dgm:pt modelId="{77431353-84E5-7D46-94B9-8F38E90D565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Machine Learning</a:t>
          </a:r>
          <a:endParaRPr lang="en-US" b="1" dirty="0">
            <a:solidFill>
              <a:srgbClr val="000000"/>
            </a:solidFill>
          </a:endParaRPr>
        </a:p>
      </dgm:t>
    </dgm:pt>
    <dgm:pt modelId="{1B67F4CA-73E1-7F4D-BA15-0B0750F2F282}" type="parTrans" cxnId="{63C589D7-D0C2-B347-8DB9-2D33A4DA9BDE}">
      <dgm:prSet/>
      <dgm:spPr/>
      <dgm:t>
        <a:bodyPr/>
        <a:lstStyle/>
        <a:p>
          <a:endParaRPr lang="en-US"/>
        </a:p>
      </dgm:t>
    </dgm:pt>
    <dgm:pt modelId="{62120418-E164-3C4B-9BC3-94AB572777C8}" type="sibTrans" cxnId="{63C589D7-D0C2-B347-8DB9-2D33A4DA9BDE}">
      <dgm:prSet/>
      <dgm:spPr/>
      <dgm:t>
        <a:bodyPr/>
        <a:lstStyle/>
        <a:p>
          <a:endParaRPr lang="en-US"/>
        </a:p>
      </dgm:t>
    </dgm:pt>
    <dgm:pt modelId="{048B2052-7AEF-C144-91ED-238356E5480A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Prediction</a:t>
          </a:r>
          <a:endParaRPr lang="en-US" b="1" dirty="0">
            <a:solidFill>
              <a:srgbClr val="000000"/>
            </a:solidFill>
          </a:endParaRPr>
        </a:p>
      </dgm:t>
    </dgm:pt>
    <dgm:pt modelId="{772B2986-5DE5-C642-8EA2-FAB46C8751AB}" type="parTrans" cxnId="{7987D9AE-59A9-EF4F-9D62-005E75CBA586}">
      <dgm:prSet/>
      <dgm:spPr/>
      <dgm:t>
        <a:bodyPr/>
        <a:lstStyle/>
        <a:p>
          <a:endParaRPr lang="en-US"/>
        </a:p>
      </dgm:t>
    </dgm:pt>
    <dgm:pt modelId="{1A093B5C-33DF-0943-8007-17BDD62A3FEC}" type="sibTrans" cxnId="{7987D9AE-59A9-EF4F-9D62-005E75CBA586}">
      <dgm:prSet/>
      <dgm:spPr/>
      <dgm:t>
        <a:bodyPr/>
        <a:lstStyle/>
        <a:p>
          <a:endParaRPr lang="en-US"/>
        </a:p>
      </dgm:t>
    </dgm:pt>
    <dgm:pt modelId="{F44AA6C5-1D35-E440-A60C-529878D34719}" type="pres">
      <dgm:prSet presAssocID="{615EDCE7-931A-E441-BFCF-636FA6FD1AB5}" presName="Name0" presStyleCnt="0">
        <dgm:presLayoutVars>
          <dgm:dir/>
          <dgm:resizeHandles val="exact"/>
        </dgm:presLayoutVars>
      </dgm:prSet>
      <dgm:spPr/>
    </dgm:pt>
    <dgm:pt modelId="{81219250-41BF-A74A-9790-A1C3D8EEC5BE}" type="pres">
      <dgm:prSet presAssocID="{6AE277A3-A59D-AF40-BF8D-1B1E1DEC48F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C39A73-FEEE-0D4D-9A64-2C8C16E760E5}" type="pres">
      <dgm:prSet presAssocID="{AAF11BA1-FADC-D641-934C-EC3FC4B6B901}" presName="sibTrans" presStyleLbl="sibTrans2D1" presStyleIdx="0" presStyleCnt="3"/>
      <dgm:spPr/>
      <dgm:t>
        <a:bodyPr/>
        <a:lstStyle/>
        <a:p>
          <a:endParaRPr lang="en-US"/>
        </a:p>
      </dgm:t>
    </dgm:pt>
    <dgm:pt modelId="{017DF371-09BB-4E41-81F7-4C24E8C95A97}" type="pres">
      <dgm:prSet presAssocID="{AAF11BA1-FADC-D641-934C-EC3FC4B6B901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9A7E54CE-1B0D-3D45-80FC-EA6E6A2B2132}" type="pres">
      <dgm:prSet presAssocID="{27C6A82A-FDBB-4A4D-8B8C-7A5F9BBFB8D3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EFE214-5C63-A84F-8C3C-A1D8A1A10699}" type="pres">
      <dgm:prSet presAssocID="{6B12952C-8B68-9F45-8558-38ACFB1D7AA3}" presName="sibTrans" presStyleLbl="sibTrans2D1" presStyleIdx="1" presStyleCnt="3"/>
      <dgm:spPr/>
      <dgm:t>
        <a:bodyPr/>
        <a:lstStyle/>
        <a:p>
          <a:endParaRPr lang="en-US"/>
        </a:p>
      </dgm:t>
    </dgm:pt>
    <dgm:pt modelId="{BAE1E2C7-A712-E747-B557-D5D4DDC91364}" type="pres">
      <dgm:prSet presAssocID="{6B12952C-8B68-9F45-8558-38ACFB1D7AA3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6C0BA596-463F-6244-98C5-2474DD3FD47F}" type="pres">
      <dgm:prSet presAssocID="{77431353-84E5-7D46-94B9-8F38E90D565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B13893-9FBC-4A4C-9C06-301867E05E93}" type="pres">
      <dgm:prSet presAssocID="{62120418-E164-3C4B-9BC3-94AB572777C8}" presName="sibTrans" presStyleLbl="sibTrans2D1" presStyleIdx="2" presStyleCnt="3"/>
      <dgm:spPr/>
      <dgm:t>
        <a:bodyPr/>
        <a:lstStyle/>
        <a:p>
          <a:endParaRPr lang="en-US"/>
        </a:p>
      </dgm:t>
    </dgm:pt>
    <dgm:pt modelId="{42DB94EC-8784-164B-8847-1925213C1069}" type="pres">
      <dgm:prSet presAssocID="{62120418-E164-3C4B-9BC3-94AB572777C8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AB100E5E-A93B-8F44-83AC-53804FC9C511}" type="pres">
      <dgm:prSet presAssocID="{048B2052-7AEF-C144-91ED-238356E5480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87D9AE-59A9-EF4F-9D62-005E75CBA586}" srcId="{615EDCE7-931A-E441-BFCF-636FA6FD1AB5}" destId="{048B2052-7AEF-C144-91ED-238356E5480A}" srcOrd="3" destOrd="0" parTransId="{772B2986-5DE5-C642-8EA2-FAB46C8751AB}" sibTransId="{1A093B5C-33DF-0943-8007-17BDD62A3FEC}"/>
    <dgm:cxn modelId="{7CCF7057-11E8-354F-B61E-FC24BE13F0BA}" type="presOf" srcId="{6B12952C-8B68-9F45-8558-38ACFB1D7AA3}" destId="{BAE1E2C7-A712-E747-B557-D5D4DDC91364}" srcOrd="1" destOrd="0" presId="urn:microsoft.com/office/officeart/2005/8/layout/process1"/>
    <dgm:cxn modelId="{B2369151-36D6-354B-B8CE-8E4C9CD89983}" type="presOf" srcId="{6B12952C-8B68-9F45-8558-38ACFB1D7AA3}" destId="{6BEFE214-5C63-A84F-8C3C-A1D8A1A10699}" srcOrd="0" destOrd="0" presId="urn:microsoft.com/office/officeart/2005/8/layout/process1"/>
    <dgm:cxn modelId="{8C6DADAF-F3B4-EB41-9086-A017E28C3A36}" srcId="{615EDCE7-931A-E441-BFCF-636FA6FD1AB5}" destId="{27C6A82A-FDBB-4A4D-8B8C-7A5F9BBFB8D3}" srcOrd="1" destOrd="0" parTransId="{6991D692-0A7C-E342-A284-1ED15D56F956}" sibTransId="{6B12952C-8B68-9F45-8558-38ACFB1D7AA3}"/>
    <dgm:cxn modelId="{9C8B0641-6410-B14E-9932-7D7FF14F672A}" type="presOf" srcId="{6AE277A3-A59D-AF40-BF8D-1B1E1DEC48FB}" destId="{81219250-41BF-A74A-9790-A1C3D8EEC5BE}" srcOrd="0" destOrd="0" presId="urn:microsoft.com/office/officeart/2005/8/layout/process1"/>
    <dgm:cxn modelId="{FFB36F3B-2A00-2746-9526-D10C7DC510C6}" type="presOf" srcId="{62120418-E164-3C4B-9BC3-94AB572777C8}" destId="{60B13893-9FBC-4A4C-9C06-301867E05E93}" srcOrd="0" destOrd="0" presId="urn:microsoft.com/office/officeart/2005/8/layout/process1"/>
    <dgm:cxn modelId="{B5B3688E-CD2A-194F-9F36-309F96304230}" type="presOf" srcId="{AAF11BA1-FADC-D641-934C-EC3FC4B6B901}" destId="{017DF371-09BB-4E41-81F7-4C24E8C95A97}" srcOrd="1" destOrd="0" presId="urn:microsoft.com/office/officeart/2005/8/layout/process1"/>
    <dgm:cxn modelId="{63C589D7-D0C2-B347-8DB9-2D33A4DA9BDE}" srcId="{615EDCE7-931A-E441-BFCF-636FA6FD1AB5}" destId="{77431353-84E5-7D46-94B9-8F38E90D5650}" srcOrd="2" destOrd="0" parTransId="{1B67F4CA-73E1-7F4D-BA15-0B0750F2F282}" sibTransId="{62120418-E164-3C4B-9BC3-94AB572777C8}"/>
    <dgm:cxn modelId="{7FAC2EBD-36D3-7941-A999-882C3445BD9C}" srcId="{615EDCE7-931A-E441-BFCF-636FA6FD1AB5}" destId="{6AE277A3-A59D-AF40-BF8D-1B1E1DEC48FB}" srcOrd="0" destOrd="0" parTransId="{66F8E88A-E627-354F-AAA4-4F46538B3A90}" sibTransId="{AAF11BA1-FADC-D641-934C-EC3FC4B6B901}"/>
    <dgm:cxn modelId="{361BF647-FF7E-834E-8426-D9F19EB303CA}" type="presOf" srcId="{615EDCE7-931A-E441-BFCF-636FA6FD1AB5}" destId="{F44AA6C5-1D35-E440-A60C-529878D34719}" srcOrd="0" destOrd="0" presId="urn:microsoft.com/office/officeart/2005/8/layout/process1"/>
    <dgm:cxn modelId="{BBB4174D-BBEF-6A4E-AF40-63805F9C557F}" type="presOf" srcId="{048B2052-7AEF-C144-91ED-238356E5480A}" destId="{AB100E5E-A93B-8F44-83AC-53804FC9C511}" srcOrd="0" destOrd="0" presId="urn:microsoft.com/office/officeart/2005/8/layout/process1"/>
    <dgm:cxn modelId="{479DB244-DBC6-2249-8A58-FC6AD3B0D2E5}" type="presOf" srcId="{AAF11BA1-FADC-D641-934C-EC3FC4B6B901}" destId="{6AC39A73-FEEE-0D4D-9A64-2C8C16E760E5}" srcOrd="0" destOrd="0" presId="urn:microsoft.com/office/officeart/2005/8/layout/process1"/>
    <dgm:cxn modelId="{FB8D5F21-FC8A-2241-BE2D-65EE65AD6BBF}" type="presOf" srcId="{77431353-84E5-7D46-94B9-8F38E90D5650}" destId="{6C0BA596-463F-6244-98C5-2474DD3FD47F}" srcOrd="0" destOrd="0" presId="urn:microsoft.com/office/officeart/2005/8/layout/process1"/>
    <dgm:cxn modelId="{D6382687-A2C7-E347-A2A2-8EC1FEC1B521}" type="presOf" srcId="{62120418-E164-3C4B-9BC3-94AB572777C8}" destId="{42DB94EC-8784-164B-8847-1925213C1069}" srcOrd="1" destOrd="0" presId="urn:microsoft.com/office/officeart/2005/8/layout/process1"/>
    <dgm:cxn modelId="{EADD9FB5-9F03-6B4C-8745-2D3725ED187A}" type="presOf" srcId="{27C6A82A-FDBB-4A4D-8B8C-7A5F9BBFB8D3}" destId="{9A7E54CE-1B0D-3D45-80FC-EA6E6A2B2132}" srcOrd="0" destOrd="0" presId="urn:microsoft.com/office/officeart/2005/8/layout/process1"/>
    <dgm:cxn modelId="{E98676AC-A6DF-734F-86E1-79807C29805A}" type="presParOf" srcId="{F44AA6C5-1D35-E440-A60C-529878D34719}" destId="{81219250-41BF-A74A-9790-A1C3D8EEC5BE}" srcOrd="0" destOrd="0" presId="urn:microsoft.com/office/officeart/2005/8/layout/process1"/>
    <dgm:cxn modelId="{713201E9-AB01-D342-998C-173A9876B759}" type="presParOf" srcId="{F44AA6C5-1D35-E440-A60C-529878D34719}" destId="{6AC39A73-FEEE-0D4D-9A64-2C8C16E760E5}" srcOrd="1" destOrd="0" presId="urn:microsoft.com/office/officeart/2005/8/layout/process1"/>
    <dgm:cxn modelId="{451ED32A-B795-E940-99AE-02C1B1E8853C}" type="presParOf" srcId="{6AC39A73-FEEE-0D4D-9A64-2C8C16E760E5}" destId="{017DF371-09BB-4E41-81F7-4C24E8C95A97}" srcOrd="0" destOrd="0" presId="urn:microsoft.com/office/officeart/2005/8/layout/process1"/>
    <dgm:cxn modelId="{544C415B-9B23-FF44-A5EE-4D6DDE2C2193}" type="presParOf" srcId="{F44AA6C5-1D35-E440-A60C-529878D34719}" destId="{9A7E54CE-1B0D-3D45-80FC-EA6E6A2B2132}" srcOrd="2" destOrd="0" presId="urn:microsoft.com/office/officeart/2005/8/layout/process1"/>
    <dgm:cxn modelId="{FEB901F9-4EDE-8B47-B484-9AB58C7FA0F6}" type="presParOf" srcId="{F44AA6C5-1D35-E440-A60C-529878D34719}" destId="{6BEFE214-5C63-A84F-8C3C-A1D8A1A10699}" srcOrd="3" destOrd="0" presId="urn:microsoft.com/office/officeart/2005/8/layout/process1"/>
    <dgm:cxn modelId="{2F323539-E8BA-A641-8E52-C444778BCCF3}" type="presParOf" srcId="{6BEFE214-5C63-A84F-8C3C-A1D8A1A10699}" destId="{BAE1E2C7-A712-E747-B557-D5D4DDC91364}" srcOrd="0" destOrd="0" presId="urn:microsoft.com/office/officeart/2005/8/layout/process1"/>
    <dgm:cxn modelId="{0C274E03-1A5E-A54E-B0C1-0A19AE07C8BE}" type="presParOf" srcId="{F44AA6C5-1D35-E440-A60C-529878D34719}" destId="{6C0BA596-463F-6244-98C5-2474DD3FD47F}" srcOrd="4" destOrd="0" presId="urn:microsoft.com/office/officeart/2005/8/layout/process1"/>
    <dgm:cxn modelId="{AAB00758-15F0-274C-890D-BBE99E1E6103}" type="presParOf" srcId="{F44AA6C5-1D35-E440-A60C-529878D34719}" destId="{60B13893-9FBC-4A4C-9C06-301867E05E93}" srcOrd="5" destOrd="0" presId="urn:microsoft.com/office/officeart/2005/8/layout/process1"/>
    <dgm:cxn modelId="{093D0FE2-32D9-3F43-9B31-2AAFC9C78461}" type="presParOf" srcId="{60B13893-9FBC-4A4C-9C06-301867E05E93}" destId="{42DB94EC-8784-164B-8847-1925213C1069}" srcOrd="0" destOrd="0" presId="urn:microsoft.com/office/officeart/2005/8/layout/process1"/>
    <dgm:cxn modelId="{F59EAF2E-E477-FC40-8166-0CD6F566F578}" type="presParOf" srcId="{F44AA6C5-1D35-E440-A60C-529878D34719}" destId="{AB100E5E-A93B-8F44-83AC-53804FC9C511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219250-41BF-A74A-9790-A1C3D8EEC5BE}">
      <dsp:nvSpPr>
        <dsp:cNvPr id="0" name=""/>
        <dsp:cNvSpPr/>
      </dsp:nvSpPr>
      <dsp:spPr>
        <a:xfrm>
          <a:off x="3694" y="1547404"/>
          <a:ext cx="1615317" cy="96919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tx1"/>
              </a:solidFill>
            </a:rPr>
            <a:t>Samples</a:t>
          </a:r>
          <a:endParaRPr lang="en-US" sz="2400" b="1" kern="1200" dirty="0">
            <a:solidFill>
              <a:schemeClr val="tx1"/>
            </a:solidFill>
          </a:endParaRPr>
        </a:p>
      </dsp:txBody>
      <dsp:txXfrm>
        <a:off x="32081" y="1575791"/>
        <a:ext cx="1558543" cy="912416"/>
      </dsp:txXfrm>
    </dsp:sp>
    <dsp:sp modelId="{6AC39A73-FEEE-0D4D-9A64-2C8C16E760E5}">
      <dsp:nvSpPr>
        <dsp:cNvPr id="0" name=""/>
        <dsp:cNvSpPr/>
      </dsp:nvSpPr>
      <dsp:spPr>
        <a:xfrm>
          <a:off x="1780544" y="1831700"/>
          <a:ext cx="342447" cy="4005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1780544" y="1911820"/>
        <a:ext cx="239713" cy="240358"/>
      </dsp:txXfrm>
    </dsp:sp>
    <dsp:sp modelId="{9A7E54CE-1B0D-3D45-80FC-EA6E6A2B2132}">
      <dsp:nvSpPr>
        <dsp:cNvPr id="0" name=""/>
        <dsp:cNvSpPr/>
      </dsp:nvSpPr>
      <dsp:spPr>
        <a:xfrm>
          <a:off x="2265139" y="1547404"/>
          <a:ext cx="1615317" cy="96919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0000"/>
              </a:solidFill>
            </a:rPr>
            <a:t>Dimension Reduction</a:t>
          </a:r>
          <a:endParaRPr lang="en-US" sz="2400" b="1" kern="1200" dirty="0">
            <a:solidFill>
              <a:srgbClr val="000000"/>
            </a:solidFill>
          </a:endParaRPr>
        </a:p>
      </dsp:txBody>
      <dsp:txXfrm>
        <a:off x="2293526" y="1575791"/>
        <a:ext cx="1558543" cy="912416"/>
      </dsp:txXfrm>
    </dsp:sp>
    <dsp:sp modelId="{6BEFE214-5C63-A84F-8C3C-A1D8A1A10699}">
      <dsp:nvSpPr>
        <dsp:cNvPr id="0" name=""/>
        <dsp:cNvSpPr/>
      </dsp:nvSpPr>
      <dsp:spPr>
        <a:xfrm>
          <a:off x="4041989" y="1831700"/>
          <a:ext cx="342447" cy="4005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4041989" y="1911820"/>
        <a:ext cx="239713" cy="240358"/>
      </dsp:txXfrm>
    </dsp:sp>
    <dsp:sp modelId="{6C0BA596-463F-6244-98C5-2474DD3FD47F}">
      <dsp:nvSpPr>
        <dsp:cNvPr id="0" name=""/>
        <dsp:cNvSpPr/>
      </dsp:nvSpPr>
      <dsp:spPr>
        <a:xfrm>
          <a:off x="4526584" y="1547404"/>
          <a:ext cx="1615317" cy="96919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0000"/>
              </a:solidFill>
            </a:rPr>
            <a:t>Machine Learning</a:t>
          </a:r>
          <a:endParaRPr lang="en-US" sz="2400" b="1" kern="1200" dirty="0">
            <a:solidFill>
              <a:srgbClr val="000000"/>
            </a:solidFill>
          </a:endParaRPr>
        </a:p>
      </dsp:txBody>
      <dsp:txXfrm>
        <a:off x="4554971" y="1575791"/>
        <a:ext cx="1558543" cy="912416"/>
      </dsp:txXfrm>
    </dsp:sp>
    <dsp:sp modelId="{60B13893-9FBC-4A4C-9C06-301867E05E93}">
      <dsp:nvSpPr>
        <dsp:cNvPr id="0" name=""/>
        <dsp:cNvSpPr/>
      </dsp:nvSpPr>
      <dsp:spPr>
        <a:xfrm>
          <a:off x="6303434" y="1831700"/>
          <a:ext cx="342447" cy="40059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6303434" y="1911820"/>
        <a:ext cx="239713" cy="240358"/>
      </dsp:txXfrm>
    </dsp:sp>
    <dsp:sp modelId="{AB100E5E-A93B-8F44-83AC-53804FC9C511}">
      <dsp:nvSpPr>
        <dsp:cNvPr id="0" name=""/>
        <dsp:cNvSpPr/>
      </dsp:nvSpPr>
      <dsp:spPr>
        <a:xfrm>
          <a:off x="6788029" y="1547404"/>
          <a:ext cx="1615317" cy="96919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0000"/>
              </a:solidFill>
            </a:rPr>
            <a:t>Prediction</a:t>
          </a:r>
          <a:endParaRPr lang="en-US" sz="2400" b="1" kern="1200" dirty="0">
            <a:solidFill>
              <a:srgbClr val="000000"/>
            </a:solidFill>
          </a:endParaRPr>
        </a:p>
      </dsp:txBody>
      <dsp:txXfrm>
        <a:off x="6816416" y="1575791"/>
        <a:ext cx="1558543" cy="9124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1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2C438-6F7C-AC43-816C-873878871FFA}" type="datetimeFigureOut">
              <a:rPr lang="en-US" smtClean="0"/>
              <a:t>12/5/16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9BC576-667A-444C-B7BC-A498B64B8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487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Flowchart: samples -&gt; dimension</a:t>
            </a:r>
            <a:r>
              <a:rPr lang="en-US" baseline="0" dirty="0" smtClean="0"/>
              <a:t> reduction -&gt; machine learning -&gt; prediction</a:t>
            </a:r>
          </a:p>
          <a:p>
            <a:r>
              <a:rPr lang="en-US" baseline="0" dirty="0" smtClean="0"/>
              <a:t>Text will be black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E-coli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829E1-2C33-7741-80A6-189684034E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03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MgSO4 -&gt; Magnesium sulfate</a:t>
            </a:r>
          </a:p>
          <a:p>
            <a:r>
              <a:rPr lang="en-US" dirty="0" err="1" smtClean="0"/>
              <a:t>NaCl</a:t>
            </a:r>
            <a:r>
              <a:rPr lang="en-US" dirty="0" smtClean="0"/>
              <a:t>  -&gt; Sodium chloride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829E1-2C33-7741-80A6-189684034E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166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BC576-667A-444C-B7BC-A498B64B8D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75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MgSO4 -&gt; Magnesium sulfate</a:t>
            </a:r>
          </a:p>
          <a:p>
            <a:r>
              <a:rPr lang="en-US" dirty="0" err="1" smtClean="0"/>
              <a:t>NaCl</a:t>
            </a:r>
            <a:r>
              <a:rPr lang="en-US" dirty="0" smtClean="0"/>
              <a:t>  -&gt; Sodium chloride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829E1-2C33-7741-80A6-189684034E8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02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54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3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083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6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32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0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5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83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88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3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639E3-BA30-8247-A00F-950D70C7CC2E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B6C26-A9F2-AB4D-A27D-8F8B28BFC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19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tif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2514599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Predicting growth conditions from omics data via machine </a:t>
            </a:r>
            <a:r>
              <a:rPr lang="en-US" dirty="0" smtClean="0"/>
              <a:t>learning</a:t>
            </a:r>
            <a:br>
              <a:rPr lang="en-US" dirty="0" smtClean="0"/>
            </a:br>
            <a:r>
              <a:rPr lang="en-US" dirty="0"/>
              <a:t>&amp;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Measuring effects of genes on decision </a:t>
            </a:r>
            <a:r>
              <a:rPr lang="en-US" dirty="0" smtClean="0"/>
              <a:t>boundaries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447800"/>
          </a:xfrm>
        </p:spPr>
        <p:txBody>
          <a:bodyPr/>
          <a:lstStyle/>
          <a:p>
            <a:r>
              <a:rPr lang="en-US" dirty="0" smtClean="0"/>
              <a:t>Umut Caglar</a:t>
            </a:r>
            <a:br>
              <a:rPr lang="en-US" dirty="0" smtClean="0"/>
            </a:br>
            <a:r>
              <a:rPr lang="en-US" sz="2000" dirty="0" smtClean="0"/>
              <a:t>UT Austin (Wilke Lab)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554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/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0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5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54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/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7748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>
                <a:solidFill>
                  <a:prstClr val="white"/>
                </a:solidFill>
              </a:rPr>
              <a:t>c</a:t>
            </a:r>
            <a:r>
              <a:rPr lang="en-US" sz="1000" b="1" dirty="0" smtClean="0">
                <a:solidFill>
                  <a:prstClr val="white"/>
                </a:solidFill>
              </a:rPr>
              <a:t>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9578" y="2182393"/>
            <a:ext cx="182791" cy="554774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5304" y="3242962"/>
            <a:ext cx="179829" cy="3264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03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60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6959664" y="540212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12"/>
          <p:cNvCxnSpPr>
            <a:stCxn id="46" idx="3"/>
          </p:cNvCxnSpPr>
          <p:nvPr/>
        </p:nvCxnSpPr>
        <p:spPr>
          <a:xfrm flipV="1">
            <a:off x="6770016" y="5943600"/>
            <a:ext cx="262445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33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/>
          <p:cNvSpPr/>
          <p:nvPr/>
        </p:nvSpPr>
        <p:spPr>
          <a:xfrm>
            <a:off x="6959664" y="540212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>
                <a:solidFill>
                  <a:prstClr val="white"/>
                </a:solidFill>
              </a:rPr>
              <a:t>r</a:t>
            </a:r>
            <a:r>
              <a:rPr lang="en-US" sz="1200" b="1" dirty="0" smtClean="0">
                <a:solidFill>
                  <a:prstClr val="white"/>
                </a:solidFill>
              </a:rPr>
              <a:t>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12"/>
          <p:cNvCxnSpPr>
            <a:stCxn id="46" idx="3"/>
          </p:cNvCxnSpPr>
          <p:nvPr/>
        </p:nvCxnSpPr>
        <p:spPr>
          <a:xfrm flipV="1">
            <a:off x="6770016" y="5943600"/>
            <a:ext cx="262445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12"/>
          <p:cNvCxnSpPr>
            <a:stCxn id="41" idx="2"/>
          </p:cNvCxnSpPr>
          <p:nvPr/>
        </p:nvCxnSpPr>
        <p:spPr>
          <a:xfrm rot="5400000">
            <a:off x="7566542" y="5051203"/>
            <a:ext cx="275227" cy="485438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Alternate Process 55"/>
          <p:cNvSpPr/>
          <p:nvPr/>
        </p:nvSpPr>
        <p:spPr>
          <a:xfrm>
            <a:off x="8117655" y="5628132"/>
            <a:ext cx="915258" cy="630936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Prediction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57" name="Curved Connector 12"/>
          <p:cNvCxnSpPr>
            <a:endCxn id="56" idx="1"/>
          </p:cNvCxnSpPr>
          <p:nvPr/>
        </p:nvCxnSpPr>
        <p:spPr>
          <a:xfrm>
            <a:off x="7890409" y="5943600"/>
            <a:ext cx="228600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16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/>
          <p:cNvSpPr/>
          <p:nvPr/>
        </p:nvSpPr>
        <p:spPr>
          <a:xfrm>
            <a:off x="6959664" y="540212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4587287" y="32948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stCxn id="7" idx="2"/>
            <a:endCxn id="38" idx="0"/>
          </p:cNvCxnSpPr>
          <p:nvPr/>
        </p:nvCxnSpPr>
        <p:spPr>
          <a:xfrm rot="16200000" flipH="1">
            <a:off x="5274612" y="253293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Preparation 29"/>
          <p:cNvSpPr/>
          <p:nvPr/>
        </p:nvSpPr>
        <p:spPr>
          <a:xfrm>
            <a:off x="6780300" y="3334509"/>
            <a:ext cx="1373100" cy="943962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r>
              <a:rPr lang="en-US" sz="1200" b="1" dirty="0" smtClean="0">
                <a:solidFill>
                  <a:prstClr val="white"/>
                </a:solidFill>
              </a:rPr>
              <a:t>rotation </a:t>
            </a:r>
            <a:r>
              <a:rPr lang="en-US" sz="1200" b="1" dirty="0">
                <a:solidFill>
                  <a:prstClr val="white"/>
                </a:solidFill>
              </a:rPr>
              <a:t>o</a:t>
            </a:r>
            <a:r>
              <a:rPr lang="en-US" sz="1200" b="1" dirty="0" smtClean="0">
                <a:solidFill>
                  <a:prstClr val="white"/>
                </a:solidFill>
              </a:rPr>
              <a:t>bject</a:t>
            </a:r>
            <a:endParaRPr lang="en-US" sz="1200" b="1" dirty="0">
              <a:solidFill>
                <a:prstClr val="white"/>
              </a:solidFill>
            </a:endParaRPr>
          </a:p>
        </p:txBody>
      </p:sp>
      <p:cxnSp>
        <p:nvCxnSpPr>
          <p:cNvPr id="32" name="Elbow Connector 31"/>
          <p:cNvCxnSpPr>
            <a:stCxn id="11" idx="3"/>
            <a:endCxn id="30" idx="1"/>
          </p:cNvCxnSpPr>
          <p:nvPr/>
        </p:nvCxnSpPr>
        <p:spPr>
          <a:xfrm flipV="1">
            <a:off x="6299050" y="3806490"/>
            <a:ext cx="481250" cy="1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39" idx="0"/>
          </p:cNvCxnSpPr>
          <p:nvPr/>
        </p:nvCxnSpPr>
        <p:spPr>
          <a:xfrm rot="16200000" flipH="1">
            <a:off x="5444426" y="4316905"/>
            <a:ext cx="267729" cy="270243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Alternate Process 38"/>
          <p:cNvSpPr/>
          <p:nvPr/>
        </p:nvSpPr>
        <p:spPr>
          <a:xfrm>
            <a:off x="4893968" y="4585892"/>
            <a:ext cx="163888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Training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1" name="Alternate Process 40"/>
          <p:cNvSpPr/>
          <p:nvPr/>
        </p:nvSpPr>
        <p:spPr>
          <a:xfrm>
            <a:off x="7206947" y="4580076"/>
            <a:ext cx="1479853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Dim. </a:t>
            </a:r>
            <a:r>
              <a:rPr lang="en-US" sz="1200" dirty="0">
                <a:solidFill>
                  <a:prstClr val="white"/>
                </a:solidFill>
              </a:rPr>
              <a:t>R</a:t>
            </a:r>
            <a:r>
              <a:rPr lang="en-US" sz="1200" dirty="0" smtClean="0">
                <a:solidFill>
                  <a:prstClr val="white"/>
                </a:solidFill>
              </a:rPr>
              <a:t>educed Test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2" name="Curved Connector 12"/>
          <p:cNvCxnSpPr>
            <a:stCxn id="30" idx="2"/>
            <a:endCxn id="41" idx="0"/>
          </p:cNvCxnSpPr>
          <p:nvPr/>
        </p:nvCxnSpPr>
        <p:spPr>
          <a:xfrm rot="16200000" flipH="1">
            <a:off x="7556060" y="4189261"/>
            <a:ext cx="301605" cy="48002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4419600" y="5433376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7" name="Curved Connector 12"/>
          <p:cNvCxnSpPr>
            <a:stCxn id="39" idx="2"/>
            <a:endCxn id="46" idx="0"/>
          </p:cNvCxnSpPr>
          <p:nvPr/>
        </p:nvCxnSpPr>
        <p:spPr>
          <a:xfrm rot="5400000">
            <a:off x="5518485" y="5238448"/>
            <a:ext cx="271251" cy="118604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12"/>
          <p:cNvCxnSpPr>
            <a:stCxn id="46" idx="3"/>
          </p:cNvCxnSpPr>
          <p:nvPr/>
        </p:nvCxnSpPr>
        <p:spPr>
          <a:xfrm flipV="1">
            <a:off x="6770016" y="5943600"/>
            <a:ext cx="262445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12"/>
          <p:cNvCxnSpPr>
            <a:stCxn id="41" idx="2"/>
          </p:cNvCxnSpPr>
          <p:nvPr/>
        </p:nvCxnSpPr>
        <p:spPr>
          <a:xfrm rot="5400000">
            <a:off x="7566542" y="5051203"/>
            <a:ext cx="275227" cy="485438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Alternate Process 55"/>
          <p:cNvSpPr/>
          <p:nvPr/>
        </p:nvSpPr>
        <p:spPr>
          <a:xfrm>
            <a:off x="8117655" y="5628132"/>
            <a:ext cx="915258" cy="630936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Prediction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57" name="Curved Connector 12"/>
          <p:cNvCxnSpPr>
            <a:endCxn id="56" idx="1"/>
          </p:cNvCxnSpPr>
          <p:nvPr/>
        </p:nvCxnSpPr>
        <p:spPr>
          <a:xfrm>
            <a:off x="7890409" y="5943600"/>
            <a:ext cx="228600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4306088" y="1012155"/>
            <a:ext cx="4816545" cy="555744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306088" y="701418"/>
            <a:ext cx="4816545" cy="28604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Do it 1000 times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4582881" y="269748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40" name="Preparation 39"/>
          <p:cNvSpPr/>
          <p:nvPr/>
        </p:nvSpPr>
        <p:spPr>
          <a:xfrm>
            <a:off x="6839712" y="2551176"/>
            <a:ext cx="1243584" cy="603504"/>
          </a:xfrm>
          <a:prstGeom prst="flowChartPreparation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000" b="1" dirty="0" smtClean="0">
                <a:solidFill>
                  <a:prstClr val="white"/>
                </a:solidFill>
              </a:rPr>
              <a:t>Batch</a:t>
            </a:r>
            <a:br>
              <a:rPr lang="en-US" sz="1000" b="1" dirty="0" smtClean="0">
                <a:solidFill>
                  <a:prstClr val="white"/>
                </a:solidFill>
              </a:rPr>
            </a:br>
            <a:r>
              <a:rPr lang="en-US" sz="1000" b="1" dirty="0" smtClean="0">
                <a:solidFill>
                  <a:prstClr val="white"/>
                </a:solidFill>
              </a:rPr>
              <a:t>correction </a:t>
            </a:r>
            <a:r>
              <a:rPr lang="en-US" sz="1000" b="1" dirty="0">
                <a:solidFill>
                  <a:prstClr val="white"/>
                </a:solidFill>
              </a:rPr>
              <a:t>o</a:t>
            </a:r>
            <a:r>
              <a:rPr lang="en-US" sz="1000" b="1" dirty="0" smtClean="0">
                <a:solidFill>
                  <a:prstClr val="white"/>
                </a:solidFill>
              </a:rPr>
              <a:t>bject</a:t>
            </a:r>
            <a:endParaRPr lang="en-US" sz="1000" b="1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11" idx="0"/>
          </p:cNvCxnSpPr>
          <p:nvPr/>
        </p:nvCxnSpPr>
        <p:spPr>
          <a:xfrm rot="16200000" flipH="1">
            <a:off x="5297723" y="3150908"/>
            <a:ext cx="287820" cy="0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8" idx="2"/>
            <a:endCxn id="40" idx="0"/>
          </p:cNvCxnSpPr>
          <p:nvPr/>
        </p:nvCxnSpPr>
        <p:spPr>
          <a:xfrm rot="5400000">
            <a:off x="7648537" y="2181352"/>
            <a:ext cx="182791" cy="55685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40" idx="2"/>
            <a:endCxn id="30" idx="0"/>
          </p:cNvCxnSpPr>
          <p:nvPr/>
        </p:nvCxnSpPr>
        <p:spPr>
          <a:xfrm rot="16200000" flipH="1">
            <a:off x="7374263" y="3241921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stCxn id="38" idx="3"/>
            <a:endCxn id="40" idx="1"/>
          </p:cNvCxnSpPr>
          <p:nvPr/>
        </p:nvCxnSpPr>
        <p:spPr>
          <a:xfrm>
            <a:off x="6300385" y="2852239"/>
            <a:ext cx="539327" cy="689"/>
          </a:xfrm>
          <a:prstGeom prst="bentConnector3">
            <a:avLst/>
          </a:prstGeom>
          <a:ln w="25400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8" name="Rectangle 137"/>
          <p:cNvSpPr/>
          <p:nvPr/>
        </p:nvSpPr>
        <p:spPr>
          <a:xfrm rot="16200000">
            <a:off x="4430439" y="4735155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31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mRNA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87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01" y="915352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/>
          </a:bodyPr>
          <a:lstStyle/>
          <a:p>
            <a:r>
              <a:rPr lang="en-US" sz="2500" dirty="0" smtClean="0"/>
              <a:t>We can distinguish growth phase from mRNA data</a:t>
            </a:r>
            <a:endParaRPr lang="en-US" sz="2500" dirty="0"/>
          </a:p>
        </p:txBody>
      </p:sp>
      <p:sp>
        <p:nvSpPr>
          <p:cNvPr id="5" name="Rectangle 4"/>
          <p:cNvSpPr/>
          <p:nvPr/>
        </p:nvSpPr>
        <p:spPr>
          <a:xfrm>
            <a:off x="3962400" y="1040846"/>
            <a:ext cx="4015694" cy="5151013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2201" y="3505200"/>
            <a:ext cx="3763999" cy="2589528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4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747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carbon sources from mRNA data moderately. </a:t>
            </a:r>
            <a:br>
              <a:rPr lang="en-US" sz="2800" dirty="0" smtClean="0"/>
            </a:br>
            <a:r>
              <a:rPr lang="en-US" sz="2800" dirty="0" smtClean="0"/>
              <a:t>Most significant signal is associated with glucose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3763999" y="3741507"/>
            <a:ext cx="4015694" cy="2540106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3581400"/>
            <a:ext cx="3763999" cy="2700213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747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Mg concentrations from mRNA data.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Least </a:t>
            </a:r>
            <a:r>
              <a:rPr lang="en-US" sz="2800" dirty="0"/>
              <a:t>significant signal is associated with </a:t>
            </a:r>
            <a:r>
              <a:rPr lang="en-US" sz="2800" dirty="0" smtClean="0"/>
              <a:t>high Mg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3763999" y="3657599"/>
            <a:ext cx="4015694" cy="2514601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1352" y="22914"/>
            <a:ext cx="8042648" cy="758664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 smtClean="0"/>
              <a:t>We have a large data set to learn bacterial response to external conditions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245" y="781578"/>
            <a:ext cx="5419510" cy="6076422"/>
          </a:xfrm>
        </p:spPr>
      </p:pic>
    </p:spTree>
    <p:extLst>
      <p:ext uri="{BB962C8B-B14F-4D97-AF65-F5344CB8AC3E}">
        <p14:creationId xmlns:p14="http://schemas.microsoft.com/office/powerpoint/2010/main" val="181888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747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/>
          </a:bodyPr>
          <a:lstStyle/>
          <a:p>
            <a:r>
              <a:rPr lang="en-US" sz="2500" dirty="0" smtClean="0"/>
              <a:t>We can NOT distinguish Na concentrations from mRNA data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6368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mRNA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438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growth phase, carbon sources and Mg concentrations but not for Na concentrations from mRNA data 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74756"/>
            <a:ext cx="9144000" cy="573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8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Protein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16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growth phase moderately from protein data.</a:t>
            </a:r>
            <a:br>
              <a:rPr lang="en-US" sz="2800" dirty="0" smtClean="0"/>
            </a:br>
            <a:r>
              <a:rPr lang="en-US" sz="2800" dirty="0" smtClean="0"/>
              <a:t>Most significant signal is associated with exponential phase 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3763999" y="1130601"/>
            <a:ext cx="4015694" cy="5151012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821601"/>
            <a:ext cx="3763999" cy="2460012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4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carbon sources from protein data.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3763999" y="3901693"/>
            <a:ext cx="4015694" cy="2379919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3809999"/>
            <a:ext cx="3763999" cy="2471613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NOT distinguish Mg concentrations from protein data. </a:t>
            </a:r>
            <a:br>
              <a:rPr lang="en-US" sz="2800" dirty="0" smtClean="0"/>
            </a:br>
            <a:r>
              <a:rPr lang="en-US" sz="2800" dirty="0" smtClean="0"/>
              <a:t>Most dominant signal is associated with base Mg 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3763999" y="3809999"/>
            <a:ext cx="4015694" cy="2471613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NOT distinguish Na concentrations from protein data.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391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Protein summary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94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We can distinguish carbon sources and growth phase but NOT for Mg and Na concentrations from protein data 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127156"/>
            <a:ext cx="9144000" cy="573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8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Q: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Can we predict external conditions of bacteria growth by using machine learning technics?</a:t>
            </a:r>
          </a:p>
        </p:txBody>
      </p:sp>
    </p:spTree>
    <p:extLst>
      <p:ext uri="{BB962C8B-B14F-4D97-AF65-F5344CB8AC3E}">
        <p14:creationId xmlns:p14="http://schemas.microsoft.com/office/powerpoint/2010/main" val="40966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Exponential vs Stationary Phases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4280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755135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For mRNA data carbon sources become indistinguishable as time pass. Protein data also shows a similar but weaker trend 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34759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Exponential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5998611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Stationary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266808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All Phase</a:t>
            </a:r>
            <a:endParaRPr lang="en-US" b="1" u="sng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4429"/>
            <a:ext cx="9144000" cy="417917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711452" y="1029773"/>
            <a:ext cx="5411463" cy="4588209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9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755135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For mRNA data carbon sources become indistinguishable as time pass. Protein data also shows a similar but weaker trend 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34759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Exponential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5998611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Stationary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266808" y="1304378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All Phase</a:t>
            </a:r>
            <a:endParaRPr lang="en-US" b="1" u="sn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4429"/>
            <a:ext cx="9144000" cy="417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12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For mRNA and protein data Mg concentrations become less distinguishable as time pass.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66808" y="1295400"/>
            <a:ext cx="7745371" cy="369332"/>
            <a:chOff x="266808" y="2070992"/>
            <a:chExt cx="774537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3134759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Exponential</a:t>
              </a:r>
              <a:endParaRPr lang="en-US" b="1" u="sng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98611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Stationary</a:t>
              </a:r>
              <a:endParaRPr lang="en-US" b="1" u="sng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66808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All Phase</a:t>
              </a:r>
              <a:endParaRPr lang="en-US" b="1" u="sng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6829"/>
            <a:ext cx="9144000" cy="417917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711452" y="1120492"/>
            <a:ext cx="5411463" cy="4497490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9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For mRNA and protein data Mg concentrations become less distinguishable as time pass.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66808" y="1295400"/>
            <a:ext cx="7745371" cy="369332"/>
            <a:chOff x="266808" y="2070992"/>
            <a:chExt cx="774537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3134759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Exponential</a:t>
              </a:r>
              <a:endParaRPr lang="en-US" b="1" u="sng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98611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Stationary</a:t>
              </a:r>
              <a:endParaRPr lang="en-US" b="1" u="sng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66808" y="2070992"/>
              <a:ext cx="2013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All Phase</a:t>
              </a:r>
              <a:endParaRPr lang="en-US" b="1" u="sng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6829"/>
            <a:ext cx="9144000" cy="417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4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6829"/>
            <a:ext cx="9144000" cy="41791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76200"/>
            <a:ext cx="9076256" cy="838200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For mRNA data Na become less distinguishable as time pass. </a:t>
            </a:r>
            <a:br>
              <a:rPr lang="en-US" sz="2800" dirty="0" smtClean="0"/>
            </a:br>
            <a:r>
              <a:rPr lang="en-US" sz="2800" dirty="0" smtClean="0"/>
              <a:t>For proteins Na is not distinguishable.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34759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Exponential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5998611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Stationary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266808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All Phase</a:t>
            </a:r>
            <a:endParaRPr lang="en-US" b="1" u="sng" dirty="0"/>
          </a:p>
        </p:txBody>
      </p:sp>
      <p:sp>
        <p:nvSpPr>
          <p:cNvPr id="9" name="Rectangle 8"/>
          <p:cNvSpPr/>
          <p:nvPr/>
        </p:nvSpPr>
        <p:spPr>
          <a:xfrm>
            <a:off x="2711452" y="1029773"/>
            <a:ext cx="5411463" cy="4685227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47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For mRNA data Na become less distinguishable as time pass.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For </a:t>
            </a:r>
            <a:r>
              <a:rPr lang="en-US" sz="2800" dirty="0"/>
              <a:t>proteins Na is not </a:t>
            </a:r>
            <a:r>
              <a:rPr lang="en-US" sz="2800" dirty="0" smtClean="0"/>
              <a:t>distinguishable.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34759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Exponential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5998611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Stationary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266808" y="1281494"/>
            <a:ext cx="20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All Phase</a:t>
            </a:r>
            <a:endParaRPr lang="en-US" b="1" u="sn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6829"/>
            <a:ext cx="9144000" cy="417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8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274638"/>
            <a:ext cx="9076256" cy="41187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Overall trend states that as time pass predictability decreases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" y="1371600"/>
            <a:ext cx="904398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37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More complex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7323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For mRNA data, prediction works quite well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1335"/>
            <a:ext cx="9144000" cy="587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247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22362"/>
          </a:xfrm>
        </p:spPr>
        <p:txBody>
          <a:bodyPr>
            <a:normAutofit/>
          </a:bodyPr>
          <a:lstStyle/>
          <a:p>
            <a:r>
              <a:rPr lang="en-US" sz="2500" dirty="0" smtClean="0"/>
              <a:t>Overall analysis approach</a:t>
            </a:r>
            <a:endParaRPr lang="en-US" sz="2500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063913545"/>
              </p:ext>
            </p:extLst>
          </p:nvPr>
        </p:nvGraphicFramePr>
        <p:xfrm>
          <a:off x="457200" y="1397000"/>
          <a:ext cx="8407042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3106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/>
          </a:bodyPr>
          <a:lstStyle/>
          <a:p>
            <a:r>
              <a:rPr lang="en-US" sz="2500" dirty="0" smtClean="0"/>
              <a:t>For protein data, prediction quality is slightly worse</a:t>
            </a:r>
            <a:endParaRPr lang="en-US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1335"/>
            <a:ext cx="9144000" cy="587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63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Combining data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387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500" dirty="0" smtClean="0"/>
              <a:t>Proteins are strong in carbon sources</a:t>
            </a:r>
            <a:br>
              <a:rPr lang="en-US" sz="2500" dirty="0" smtClean="0"/>
            </a:br>
            <a:r>
              <a:rPr lang="en-US" sz="2500" dirty="0" smtClean="0"/>
              <a:t>Diagonal sum: 842</a:t>
            </a:r>
            <a:endParaRPr lang="en-US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69001"/>
            <a:ext cx="8229600" cy="52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3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500" dirty="0" smtClean="0"/>
              <a:t>mRNA is bad in stationary phase</a:t>
            </a:r>
            <a:br>
              <a:rPr lang="en-US" sz="2500" dirty="0" smtClean="0"/>
            </a:br>
            <a:r>
              <a:rPr lang="en-US" sz="2500" dirty="0" smtClean="0"/>
              <a:t>Diagonal sum: 749</a:t>
            </a:r>
            <a:endParaRPr lang="en-US" sz="2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69001"/>
            <a:ext cx="8229600" cy="52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9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4" y="91535"/>
            <a:ext cx="9076256" cy="823817"/>
          </a:xfrm>
        </p:spPr>
        <p:txBody>
          <a:bodyPr>
            <a:normAutofit fontScale="90000"/>
          </a:bodyPr>
          <a:lstStyle/>
          <a:p>
            <a:r>
              <a:rPr lang="en-US" sz="2500" dirty="0" smtClean="0"/>
              <a:t>Combined data (mRNA + protein) have no synergistic effects</a:t>
            </a:r>
            <a:br>
              <a:rPr lang="en-US" sz="2500" dirty="0" smtClean="0"/>
            </a:br>
            <a:r>
              <a:rPr lang="en-US" sz="2500" dirty="0" smtClean="0"/>
              <a:t>Diagonal sum: 888</a:t>
            </a:r>
            <a:endParaRPr lang="en-US" sz="2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69001"/>
            <a:ext cx="8229600" cy="52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5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Gene relations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708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893"/>
            <a:ext cx="8229600" cy="503412"/>
          </a:xfrm>
        </p:spPr>
        <p:txBody>
          <a:bodyPr>
            <a:normAutofit/>
          </a:bodyPr>
          <a:lstStyle/>
          <a:p>
            <a:r>
              <a:rPr lang="en-US" sz="2500" dirty="0" smtClean="0"/>
              <a:t>PCA on data</a:t>
            </a:r>
            <a:endParaRPr lang="en-US" sz="2500" dirty="0"/>
          </a:p>
        </p:txBody>
      </p:sp>
      <p:sp>
        <p:nvSpPr>
          <p:cNvPr id="3" name="Rectangle 2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09325" y="6217250"/>
            <a:ext cx="784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Conditions: PCA  axis 1&amp;2, glucose, base Mg, base Na, exponential &amp; stationary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endParaRPr lang="en-US" dirty="0">
              <a:latin typeface="+mj-l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" y="685800"/>
            <a:ext cx="8385048" cy="559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12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25893"/>
            <a:ext cx="8229600" cy="503412"/>
          </a:xfrm>
        </p:spPr>
        <p:txBody>
          <a:bodyPr>
            <a:noAutofit/>
          </a:bodyPr>
          <a:lstStyle/>
          <a:p>
            <a:r>
              <a:rPr lang="en-US" sz="2500" dirty="0"/>
              <a:t>Machine </a:t>
            </a:r>
            <a:r>
              <a:rPr lang="en-US" sz="2500" dirty="0" smtClean="0"/>
              <a:t>learning: SVM </a:t>
            </a:r>
            <a:r>
              <a:rPr lang="en-US" sz="2500" dirty="0"/>
              <a:t>with radial kernel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9325" y="6217250"/>
            <a:ext cx="784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Conditions: PCA  axis 1&amp;2, glucose, base Mg, base Na, exponential &amp; stationary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 smtClean="0">
                <a:latin typeface="+mj-lt"/>
              </a:rPr>
              <a:t>model = </a:t>
            </a:r>
            <a:r>
              <a:rPr lang="en-US" dirty="0"/>
              <a:t>"</a:t>
            </a:r>
            <a:r>
              <a:rPr lang="en-US" dirty="0" smtClean="0"/>
              <a:t>SVM", </a:t>
            </a:r>
            <a:r>
              <a:rPr lang="en-US" dirty="0" smtClean="0">
                <a:latin typeface="+mj-lt"/>
              </a:rPr>
              <a:t>kernel </a:t>
            </a:r>
            <a:r>
              <a:rPr lang="en-US" dirty="0">
                <a:latin typeface="+mj-lt"/>
              </a:rPr>
              <a:t>= "radial", type ="C", cost=20, gamma=1/2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" y="685800"/>
            <a:ext cx="8385048" cy="559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303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25893"/>
            <a:ext cx="8229600" cy="503412"/>
          </a:xfrm>
        </p:spPr>
        <p:txBody>
          <a:bodyPr>
            <a:noAutofit/>
          </a:bodyPr>
          <a:lstStyle/>
          <a:p>
            <a:r>
              <a:rPr lang="en-US" sz="2500" dirty="0"/>
              <a:t>Machine </a:t>
            </a:r>
            <a:r>
              <a:rPr lang="en-US" sz="2500" dirty="0" smtClean="0"/>
              <a:t>learning: SVM multi Cluster</a:t>
            </a:r>
            <a:endParaRPr lang="en-US" sz="2500" dirty="0"/>
          </a:p>
        </p:txBody>
      </p:sp>
      <p:sp>
        <p:nvSpPr>
          <p:cNvPr id="9" name="TextBox 8"/>
          <p:cNvSpPr txBox="1"/>
          <p:nvPr/>
        </p:nvSpPr>
        <p:spPr>
          <a:xfrm>
            <a:off x="709325" y="6217250"/>
            <a:ext cx="784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Conditions: PCA  axis 1&amp;2, glucose, base Mg, base Na, exponential &amp; stationary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 smtClean="0">
                <a:latin typeface="+mj-lt"/>
              </a:rPr>
              <a:t>model = </a:t>
            </a:r>
            <a:r>
              <a:rPr lang="en-US" dirty="0"/>
              <a:t>"</a:t>
            </a:r>
            <a:r>
              <a:rPr lang="en-US" dirty="0" smtClean="0"/>
              <a:t>SVM", </a:t>
            </a:r>
            <a:r>
              <a:rPr lang="en-US" dirty="0" smtClean="0">
                <a:latin typeface="+mj-lt"/>
              </a:rPr>
              <a:t>kernel </a:t>
            </a:r>
            <a:r>
              <a:rPr lang="en-US" dirty="0">
                <a:latin typeface="+mj-lt"/>
              </a:rPr>
              <a:t>= "radial", type ="C", cost=20, gamma=1/2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0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25893"/>
            <a:ext cx="8229600" cy="503412"/>
          </a:xfrm>
        </p:spPr>
        <p:txBody>
          <a:bodyPr>
            <a:noAutofit/>
          </a:bodyPr>
          <a:lstStyle/>
          <a:p>
            <a:r>
              <a:rPr lang="en-US" sz="2500" dirty="0"/>
              <a:t>Machine </a:t>
            </a:r>
            <a:r>
              <a:rPr lang="en-US" sz="2500" dirty="0" smtClean="0"/>
              <a:t>learning: SVM multi Cluster</a:t>
            </a:r>
            <a:endParaRPr lang="en-US" sz="2500" dirty="0"/>
          </a:p>
        </p:txBody>
      </p:sp>
      <p:sp>
        <p:nvSpPr>
          <p:cNvPr id="9" name="TextBox 8"/>
          <p:cNvSpPr txBox="1"/>
          <p:nvPr/>
        </p:nvSpPr>
        <p:spPr>
          <a:xfrm>
            <a:off x="709325" y="6217250"/>
            <a:ext cx="784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Conditions: PCA  axis 1&amp;2, glucose, base Mg, base Na, exponential &amp; stationary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 smtClean="0">
                <a:latin typeface="+mj-lt"/>
              </a:rPr>
              <a:t>model = </a:t>
            </a:r>
            <a:r>
              <a:rPr lang="en-US" dirty="0"/>
              <a:t>"</a:t>
            </a:r>
            <a:r>
              <a:rPr lang="en-US" dirty="0" smtClean="0"/>
              <a:t>SVM", </a:t>
            </a:r>
            <a:r>
              <a:rPr lang="en-US" dirty="0" smtClean="0">
                <a:latin typeface="+mj-lt"/>
              </a:rPr>
              <a:t>kernel </a:t>
            </a:r>
            <a:r>
              <a:rPr lang="en-US" dirty="0">
                <a:latin typeface="+mj-lt"/>
              </a:rPr>
              <a:t>= "radial", type ="C", cost=20, gamma=1/2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10400" y="629305"/>
            <a:ext cx="1905000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MURI 113</a:t>
            </a:r>
            <a:br>
              <a:rPr lang="en-US" dirty="0" smtClean="0"/>
            </a:br>
            <a:r>
              <a:rPr lang="en-US" dirty="0" smtClean="0"/>
              <a:t>Ex - </a:t>
            </a:r>
            <a:r>
              <a:rPr lang="en-US" dirty="0" err="1" smtClean="0"/>
              <a:t>Sta</a:t>
            </a:r>
            <a:r>
              <a:rPr lang="en-US" dirty="0" smtClean="0"/>
              <a:t> -&gt; </a:t>
            </a:r>
            <a:r>
              <a:rPr lang="en-US" dirty="0" err="1" smtClean="0"/>
              <a:t>Sta</a:t>
            </a:r>
            <a:endParaRPr lang="en-US" dirty="0" smtClean="0"/>
          </a:p>
          <a:p>
            <a:r>
              <a:rPr lang="en-US" dirty="0" smtClean="0"/>
              <a:t>Ex - </a:t>
            </a:r>
            <a:r>
              <a:rPr lang="en-US" dirty="0" err="1" smtClean="0"/>
              <a:t>laSta</a:t>
            </a:r>
            <a:r>
              <a:rPr lang="en-US" dirty="0" smtClean="0"/>
              <a:t> -&gt; </a:t>
            </a:r>
            <a:r>
              <a:rPr lang="en-US" dirty="0" err="1" smtClean="0"/>
              <a:t>laSta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err="1" smtClean="0"/>
              <a:t>Sta</a:t>
            </a:r>
            <a:r>
              <a:rPr lang="en-US" dirty="0" smtClean="0"/>
              <a:t> </a:t>
            </a:r>
            <a:r>
              <a:rPr lang="en-US" dirty="0"/>
              <a:t>-</a:t>
            </a:r>
            <a:r>
              <a:rPr lang="en-US" dirty="0" smtClean="0"/>
              <a:t> </a:t>
            </a:r>
            <a:r>
              <a:rPr lang="en-US" dirty="0" err="1" smtClean="0"/>
              <a:t>laSta</a:t>
            </a:r>
            <a:r>
              <a:rPr lang="en-US" dirty="0" smtClean="0"/>
              <a:t> -&gt; </a:t>
            </a:r>
            <a:r>
              <a:rPr lang="en-US" dirty="0" err="1" smtClean="0"/>
              <a:t>Sta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5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893"/>
            <a:ext cx="8229600" cy="503412"/>
          </a:xfrm>
        </p:spPr>
        <p:txBody>
          <a:bodyPr>
            <a:normAutofit/>
          </a:bodyPr>
          <a:lstStyle/>
          <a:p>
            <a:r>
              <a:rPr lang="en-US" sz="2500" dirty="0" smtClean="0"/>
              <a:t>PCA on data</a:t>
            </a:r>
            <a:endParaRPr lang="en-US" sz="2500" dirty="0"/>
          </a:p>
        </p:txBody>
      </p:sp>
      <p:sp>
        <p:nvSpPr>
          <p:cNvPr id="3" name="Rectangle 2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09325" y="6217250"/>
            <a:ext cx="784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Conditions: PCA  axis 1&amp;2, glucose, base Mg, base Na, exponential &amp; stationary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endParaRPr lang="en-US" dirty="0">
              <a:latin typeface="+mj-l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" y="685800"/>
            <a:ext cx="8385048" cy="559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25893"/>
            <a:ext cx="8229600" cy="503412"/>
          </a:xfrm>
        </p:spPr>
        <p:txBody>
          <a:bodyPr>
            <a:noAutofit/>
          </a:bodyPr>
          <a:lstStyle/>
          <a:p>
            <a:r>
              <a:rPr lang="en-US" sz="2500" dirty="0"/>
              <a:t>Machine </a:t>
            </a:r>
            <a:r>
              <a:rPr lang="en-US" sz="2500" dirty="0" smtClean="0"/>
              <a:t>learning: deletion of first 100 mRNAs</a:t>
            </a:r>
            <a:endParaRPr lang="en-US" sz="2500" dirty="0"/>
          </a:p>
        </p:txBody>
      </p:sp>
      <p:sp>
        <p:nvSpPr>
          <p:cNvPr id="9" name="TextBox 8"/>
          <p:cNvSpPr txBox="1"/>
          <p:nvPr/>
        </p:nvSpPr>
        <p:spPr>
          <a:xfrm>
            <a:off x="709325" y="6217250"/>
            <a:ext cx="784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Conditions: PCA  axis 1&amp;2, glucose, base Mg, base Na, exponential &amp; stationary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 smtClean="0">
                <a:latin typeface="+mj-lt"/>
              </a:rPr>
              <a:t>model = </a:t>
            </a:r>
            <a:r>
              <a:rPr lang="en-US" dirty="0"/>
              <a:t>"</a:t>
            </a:r>
            <a:r>
              <a:rPr lang="en-US" dirty="0" smtClean="0"/>
              <a:t>SVM", </a:t>
            </a:r>
            <a:r>
              <a:rPr lang="en-US" dirty="0" smtClean="0">
                <a:latin typeface="+mj-lt"/>
              </a:rPr>
              <a:t>kernel </a:t>
            </a:r>
            <a:r>
              <a:rPr lang="en-US" dirty="0">
                <a:latin typeface="+mj-lt"/>
              </a:rPr>
              <a:t>= "radial", type ="C", cost=20, gamma=1/2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9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452189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650087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263396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136" name="Rectangle 135"/>
          <p:cNvSpPr/>
          <p:nvPr/>
        </p:nvSpPr>
        <p:spPr>
          <a:xfrm rot="16200000">
            <a:off x="-69495" y="2582252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81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452189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650087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5772470" y="666789"/>
            <a:ext cx="149360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Prepared Data</a:t>
            </a:r>
            <a:endParaRPr lang="en-US" sz="1600" dirty="0">
              <a:solidFill>
                <a:prstClr val="white"/>
              </a:solidFill>
            </a:endParaRPr>
          </a:p>
        </p:txBody>
      </p:sp>
      <p:cxnSp>
        <p:nvCxnSpPr>
          <p:cNvPr id="18" name="Curved Connector 17"/>
          <p:cNvCxnSpPr>
            <a:endCxn id="8" idx="1"/>
          </p:cNvCxnSpPr>
          <p:nvPr/>
        </p:nvCxnSpPr>
        <p:spPr>
          <a:xfrm flipV="1">
            <a:off x="3488857" y="954906"/>
            <a:ext cx="2283613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263396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136" name="Rectangle 135"/>
          <p:cNvSpPr/>
          <p:nvPr/>
        </p:nvSpPr>
        <p:spPr>
          <a:xfrm rot="16200000">
            <a:off x="-69495" y="2582252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01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452189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650087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5772470" y="666789"/>
            <a:ext cx="149360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Prepared Data</a:t>
            </a:r>
            <a:endParaRPr lang="en-US" sz="1600" dirty="0">
              <a:solidFill>
                <a:prstClr val="white"/>
              </a:solidFill>
            </a:endParaRPr>
          </a:p>
        </p:txBody>
      </p:sp>
      <p:cxnSp>
        <p:nvCxnSpPr>
          <p:cNvPr id="18" name="Curved Connector 17"/>
          <p:cNvCxnSpPr>
            <a:endCxn id="8" idx="1"/>
          </p:cNvCxnSpPr>
          <p:nvPr/>
        </p:nvCxnSpPr>
        <p:spPr>
          <a:xfrm flipV="1">
            <a:off x="3488857" y="954906"/>
            <a:ext cx="2283613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263396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endCxn id="38" idx="0"/>
          </p:cNvCxnSpPr>
          <p:nvPr/>
        </p:nvCxnSpPr>
        <p:spPr>
          <a:xfrm rot="16200000" flipH="1">
            <a:off x="6310618" y="135945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5618887" y="152400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48" idx="0"/>
          </p:cNvCxnSpPr>
          <p:nvPr/>
        </p:nvCxnSpPr>
        <p:spPr>
          <a:xfrm rot="5400000">
            <a:off x="5198495" y="1235456"/>
            <a:ext cx="681082" cy="187720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582252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3571733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smtClean="0">
                <a:solidFill>
                  <a:prstClr val="white"/>
                </a:solidFill>
              </a:rPr>
              <a:t>Batch Corrected </a:t>
            </a:r>
            <a:r>
              <a:rPr lang="en-US" sz="1600" dirty="0" smtClean="0">
                <a:solidFill>
                  <a:prstClr val="white"/>
                </a:solidFill>
              </a:rPr>
              <a:t>Data</a:t>
            </a:r>
            <a:endParaRPr lang="en-US" sz="16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42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452189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650087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5772470" y="666789"/>
            <a:ext cx="149360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Prepared Data</a:t>
            </a: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3672127" y="32525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8" name="Curved Connector 17"/>
          <p:cNvCxnSpPr>
            <a:endCxn id="8" idx="1"/>
          </p:cNvCxnSpPr>
          <p:nvPr/>
        </p:nvCxnSpPr>
        <p:spPr>
          <a:xfrm flipV="1">
            <a:off x="3488857" y="954906"/>
            <a:ext cx="2283613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263396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endCxn id="38" idx="0"/>
          </p:cNvCxnSpPr>
          <p:nvPr/>
        </p:nvCxnSpPr>
        <p:spPr>
          <a:xfrm rot="16200000" flipH="1">
            <a:off x="6310618" y="135945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5618887" y="152400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48" idx="0"/>
          </p:cNvCxnSpPr>
          <p:nvPr/>
        </p:nvCxnSpPr>
        <p:spPr>
          <a:xfrm rot="5400000">
            <a:off x="5198495" y="1235456"/>
            <a:ext cx="681082" cy="187720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582252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3571733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smtClean="0">
                <a:solidFill>
                  <a:prstClr val="white"/>
                </a:solidFill>
              </a:rPr>
              <a:t>Batch Corrected </a:t>
            </a:r>
            <a:r>
              <a:rPr lang="en-US" sz="1600" dirty="0" smtClean="0">
                <a:solidFill>
                  <a:prstClr val="white"/>
                </a:solidFill>
              </a:rPr>
              <a:t>Data</a:t>
            </a:r>
            <a:endParaRPr lang="en-US" sz="1600" dirty="0">
              <a:solidFill>
                <a:prstClr val="white"/>
              </a:solidFill>
            </a:endParaRPr>
          </a:p>
        </p:txBody>
      </p:sp>
      <p:cxnSp>
        <p:nvCxnSpPr>
          <p:cNvPr id="66" name="Elbow Connector 65"/>
          <p:cNvCxnSpPr>
            <a:stCxn id="48" idx="2"/>
            <a:endCxn id="11" idx="0"/>
          </p:cNvCxnSpPr>
          <p:nvPr/>
        </p:nvCxnSpPr>
        <p:spPr>
          <a:xfrm rot="5400000">
            <a:off x="4518137" y="3173128"/>
            <a:ext cx="164592" cy="0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0609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452189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650087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5772470" y="666789"/>
            <a:ext cx="149360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Prepared Data</a:t>
            </a: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3672127" y="32525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8" name="Curved Connector 17"/>
          <p:cNvCxnSpPr>
            <a:endCxn id="8" idx="1"/>
          </p:cNvCxnSpPr>
          <p:nvPr/>
        </p:nvCxnSpPr>
        <p:spPr>
          <a:xfrm flipV="1">
            <a:off x="3488857" y="954906"/>
            <a:ext cx="2283613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263396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endCxn id="38" idx="0"/>
          </p:cNvCxnSpPr>
          <p:nvPr/>
        </p:nvCxnSpPr>
        <p:spPr>
          <a:xfrm rot="16200000" flipH="1">
            <a:off x="6310618" y="135945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46" idx="0"/>
          </p:cNvCxnSpPr>
          <p:nvPr/>
        </p:nvCxnSpPr>
        <p:spPr>
          <a:xfrm rot="5400000">
            <a:off x="4379941" y="4423931"/>
            <a:ext cx="296137" cy="1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3352800" y="4572000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5618887" y="152400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48" idx="0"/>
          </p:cNvCxnSpPr>
          <p:nvPr/>
        </p:nvCxnSpPr>
        <p:spPr>
          <a:xfrm rot="5400000">
            <a:off x="5198495" y="1235456"/>
            <a:ext cx="681082" cy="187720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582252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3571733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smtClean="0">
                <a:solidFill>
                  <a:prstClr val="white"/>
                </a:solidFill>
              </a:rPr>
              <a:t>Batch Corrected </a:t>
            </a:r>
            <a:r>
              <a:rPr lang="en-US" sz="1600" dirty="0" smtClean="0">
                <a:solidFill>
                  <a:prstClr val="white"/>
                </a:solidFill>
              </a:rPr>
              <a:t>Data</a:t>
            </a:r>
            <a:endParaRPr lang="en-US" sz="1600" dirty="0">
              <a:solidFill>
                <a:prstClr val="white"/>
              </a:solidFill>
            </a:endParaRPr>
          </a:p>
        </p:txBody>
      </p:sp>
      <p:cxnSp>
        <p:nvCxnSpPr>
          <p:cNvPr id="66" name="Elbow Connector 65"/>
          <p:cNvCxnSpPr>
            <a:stCxn id="48" idx="2"/>
            <a:endCxn id="11" idx="0"/>
          </p:cNvCxnSpPr>
          <p:nvPr/>
        </p:nvCxnSpPr>
        <p:spPr>
          <a:xfrm rot="5400000">
            <a:off x="4518137" y="3173128"/>
            <a:ext cx="164592" cy="0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106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452189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650087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5772470" y="666789"/>
            <a:ext cx="149360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Prepared Data</a:t>
            </a: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3672127" y="32525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8" name="Curved Connector 17"/>
          <p:cNvCxnSpPr>
            <a:endCxn id="8" idx="1"/>
          </p:cNvCxnSpPr>
          <p:nvPr/>
        </p:nvCxnSpPr>
        <p:spPr>
          <a:xfrm flipV="1">
            <a:off x="3488857" y="954906"/>
            <a:ext cx="2283613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263396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endCxn id="38" idx="0"/>
          </p:cNvCxnSpPr>
          <p:nvPr/>
        </p:nvCxnSpPr>
        <p:spPr>
          <a:xfrm rot="16200000" flipH="1">
            <a:off x="6310618" y="135945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46" idx="0"/>
          </p:cNvCxnSpPr>
          <p:nvPr/>
        </p:nvCxnSpPr>
        <p:spPr>
          <a:xfrm rot="5400000">
            <a:off x="4379941" y="4423931"/>
            <a:ext cx="296137" cy="1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3352800" y="4572000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5618887" y="152400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48" idx="0"/>
          </p:cNvCxnSpPr>
          <p:nvPr/>
        </p:nvCxnSpPr>
        <p:spPr>
          <a:xfrm rot="5400000">
            <a:off x="5198495" y="1235456"/>
            <a:ext cx="681082" cy="187720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582252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3571733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smtClean="0">
                <a:solidFill>
                  <a:prstClr val="white"/>
                </a:solidFill>
              </a:rPr>
              <a:t>Batch Corrected </a:t>
            </a:r>
            <a:r>
              <a:rPr lang="en-US" sz="1600" dirty="0" smtClean="0">
                <a:solidFill>
                  <a:prstClr val="white"/>
                </a:solidFill>
              </a:rPr>
              <a:t>Data</a:t>
            </a:r>
            <a:endParaRPr lang="en-US" sz="1600" dirty="0">
              <a:solidFill>
                <a:prstClr val="white"/>
              </a:solidFill>
            </a:endParaRPr>
          </a:p>
        </p:txBody>
      </p:sp>
      <p:cxnSp>
        <p:nvCxnSpPr>
          <p:cNvPr id="66" name="Elbow Connector 65"/>
          <p:cNvCxnSpPr>
            <a:stCxn id="48" idx="2"/>
            <a:endCxn id="11" idx="0"/>
          </p:cNvCxnSpPr>
          <p:nvPr/>
        </p:nvCxnSpPr>
        <p:spPr>
          <a:xfrm rot="5400000">
            <a:off x="4518137" y="3173128"/>
            <a:ext cx="164592" cy="0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3994608" y="579356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smtClean="0"/>
              <a:t>Ref.</a:t>
            </a:r>
          </a:p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cxnSp>
        <p:nvCxnSpPr>
          <p:cNvPr id="74" name="Curved Connector 12"/>
          <p:cNvCxnSpPr/>
          <p:nvPr/>
        </p:nvCxnSpPr>
        <p:spPr>
          <a:xfrm rot="5400000">
            <a:off x="4379939" y="5694846"/>
            <a:ext cx="296137" cy="1"/>
          </a:xfrm>
          <a:prstGeom prst="bentConnector3">
            <a:avLst>
              <a:gd name="adj1" fmla="val 3731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63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452189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650087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5772470" y="666789"/>
            <a:ext cx="149360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Prepared Data</a:t>
            </a: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3672127" y="32525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8" name="Curved Connector 17"/>
          <p:cNvCxnSpPr>
            <a:endCxn id="8" idx="1"/>
          </p:cNvCxnSpPr>
          <p:nvPr/>
        </p:nvCxnSpPr>
        <p:spPr>
          <a:xfrm flipV="1">
            <a:off x="3488857" y="954906"/>
            <a:ext cx="2283613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263396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endCxn id="38" idx="0"/>
          </p:cNvCxnSpPr>
          <p:nvPr/>
        </p:nvCxnSpPr>
        <p:spPr>
          <a:xfrm rot="16200000" flipH="1">
            <a:off x="6310618" y="135945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46" idx="0"/>
          </p:cNvCxnSpPr>
          <p:nvPr/>
        </p:nvCxnSpPr>
        <p:spPr>
          <a:xfrm rot="5400000">
            <a:off x="4379941" y="4423931"/>
            <a:ext cx="296137" cy="1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12"/>
          <p:cNvCxnSpPr>
            <a:endCxn id="61" idx="0"/>
          </p:cNvCxnSpPr>
          <p:nvPr/>
        </p:nvCxnSpPr>
        <p:spPr>
          <a:xfrm rot="5400000">
            <a:off x="7576908" y="4337732"/>
            <a:ext cx="478971" cy="2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3352800" y="4572000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5618887" y="152400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48" idx="0"/>
          </p:cNvCxnSpPr>
          <p:nvPr/>
        </p:nvCxnSpPr>
        <p:spPr>
          <a:xfrm rot="5400000">
            <a:off x="5198495" y="1235456"/>
            <a:ext cx="681082" cy="187720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/>
          <p:nvPr/>
        </p:nvCxnSpPr>
        <p:spPr>
          <a:xfrm rot="16200000" flipH="1">
            <a:off x="7611568" y="3203947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582252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3571733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smtClean="0">
                <a:solidFill>
                  <a:prstClr val="white"/>
                </a:solidFill>
              </a:rPr>
              <a:t>Batch Corrected </a:t>
            </a:r>
            <a:r>
              <a:rPr lang="en-US" sz="1600" dirty="0" smtClean="0">
                <a:solidFill>
                  <a:prstClr val="white"/>
                </a:solidFill>
              </a:rPr>
              <a:t>Data</a:t>
            </a: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9" name="Alternate Process 48"/>
          <p:cNvSpPr/>
          <p:nvPr/>
        </p:nvSpPr>
        <p:spPr>
          <a:xfrm>
            <a:off x="6675455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Batch Corrected Data</a:t>
            </a:r>
            <a:br>
              <a:rPr lang="en-US" sz="1600" dirty="0" smtClean="0">
                <a:solidFill>
                  <a:prstClr val="white"/>
                </a:solidFill>
              </a:rPr>
            </a:br>
            <a:r>
              <a:rPr lang="en-US" sz="1600" dirty="0" smtClean="0">
                <a:solidFill>
                  <a:prstClr val="white"/>
                </a:solidFill>
              </a:rPr>
              <a:t>Missing Gene</a:t>
            </a:r>
            <a:endParaRPr lang="en-US" sz="1600" dirty="0">
              <a:solidFill>
                <a:prstClr val="white"/>
              </a:solidFill>
            </a:endParaRPr>
          </a:p>
        </p:txBody>
      </p:sp>
      <p:cxnSp>
        <p:nvCxnSpPr>
          <p:cNvPr id="52" name="Elbow Connector 51"/>
          <p:cNvCxnSpPr>
            <a:stCxn id="38" idx="2"/>
            <a:endCxn id="49" idx="0"/>
          </p:cNvCxnSpPr>
          <p:nvPr/>
        </p:nvCxnSpPr>
        <p:spPr>
          <a:xfrm rot="16200000" flipH="1">
            <a:off x="6750356" y="1560801"/>
            <a:ext cx="681082" cy="122651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Alternate Process 57"/>
          <p:cNvSpPr/>
          <p:nvPr/>
        </p:nvSpPr>
        <p:spPr>
          <a:xfrm>
            <a:off x="6898837" y="3303501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1" name="Alternate Process 60"/>
          <p:cNvSpPr/>
          <p:nvPr/>
        </p:nvSpPr>
        <p:spPr>
          <a:xfrm>
            <a:off x="6641184" y="4577219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66" name="Elbow Connector 65"/>
          <p:cNvCxnSpPr>
            <a:stCxn id="48" idx="2"/>
            <a:endCxn id="11" idx="0"/>
          </p:cNvCxnSpPr>
          <p:nvPr/>
        </p:nvCxnSpPr>
        <p:spPr>
          <a:xfrm rot="5400000">
            <a:off x="4518137" y="3173128"/>
            <a:ext cx="164592" cy="0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3994608" y="579356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smtClean="0"/>
              <a:t>Ref.</a:t>
            </a:r>
          </a:p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69" name="Oval 68"/>
          <p:cNvSpPr/>
          <p:nvPr/>
        </p:nvSpPr>
        <p:spPr>
          <a:xfrm>
            <a:off x="7165409" y="5786400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cxnSp>
        <p:nvCxnSpPr>
          <p:cNvPr id="74" name="Curved Connector 12"/>
          <p:cNvCxnSpPr/>
          <p:nvPr/>
        </p:nvCxnSpPr>
        <p:spPr>
          <a:xfrm rot="5400000">
            <a:off x="4379939" y="5694846"/>
            <a:ext cx="296137" cy="1"/>
          </a:xfrm>
          <a:prstGeom prst="bentConnector3">
            <a:avLst>
              <a:gd name="adj1" fmla="val 3731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urved Connector 12"/>
          <p:cNvCxnSpPr/>
          <p:nvPr/>
        </p:nvCxnSpPr>
        <p:spPr>
          <a:xfrm rot="5400000">
            <a:off x="7606650" y="5703651"/>
            <a:ext cx="296137" cy="1"/>
          </a:xfrm>
          <a:prstGeom prst="bentConnector3">
            <a:avLst>
              <a:gd name="adj1" fmla="val 3731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492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452189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650087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5772470" y="666789"/>
            <a:ext cx="149360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Prepared Data</a:t>
            </a: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3672127" y="32525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8" name="Curved Connector 17"/>
          <p:cNvCxnSpPr>
            <a:endCxn id="8" idx="1"/>
          </p:cNvCxnSpPr>
          <p:nvPr/>
        </p:nvCxnSpPr>
        <p:spPr>
          <a:xfrm flipV="1">
            <a:off x="3488857" y="954906"/>
            <a:ext cx="2283613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263396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endCxn id="38" idx="0"/>
          </p:cNvCxnSpPr>
          <p:nvPr/>
        </p:nvCxnSpPr>
        <p:spPr>
          <a:xfrm rot="16200000" flipH="1">
            <a:off x="6310618" y="135945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46" idx="0"/>
          </p:cNvCxnSpPr>
          <p:nvPr/>
        </p:nvCxnSpPr>
        <p:spPr>
          <a:xfrm rot="5400000">
            <a:off x="4379941" y="4423931"/>
            <a:ext cx="296137" cy="1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12"/>
          <p:cNvCxnSpPr>
            <a:endCxn id="61" idx="0"/>
          </p:cNvCxnSpPr>
          <p:nvPr/>
        </p:nvCxnSpPr>
        <p:spPr>
          <a:xfrm rot="5400000">
            <a:off x="7576908" y="4337732"/>
            <a:ext cx="478971" cy="2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3352800" y="4572000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5618887" y="152400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48" idx="0"/>
          </p:cNvCxnSpPr>
          <p:nvPr/>
        </p:nvCxnSpPr>
        <p:spPr>
          <a:xfrm rot="5400000">
            <a:off x="5198495" y="1235456"/>
            <a:ext cx="681082" cy="187720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/>
          <p:nvPr/>
        </p:nvCxnSpPr>
        <p:spPr>
          <a:xfrm rot="16200000" flipH="1">
            <a:off x="7611568" y="3203947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582252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3571733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smtClean="0">
                <a:solidFill>
                  <a:prstClr val="white"/>
                </a:solidFill>
              </a:rPr>
              <a:t>Batch Corrected </a:t>
            </a:r>
            <a:r>
              <a:rPr lang="en-US" sz="1600" dirty="0" smtClean="0">
                <a:solidFill>
                  <a:prstClr val="white"/>
                </a:solidFill>
              </a:rPr>
              <a:t>Data</a:t>
            </a: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9" name="Alternate Process 48"/>
          <p:cNvSpPr/>
          <p:nvPr/>
        </p:nvSpPr>
        <p:spPr>
          <a:xfrm>
            <a:off x="6675455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Batch Corrected Data</a:t>
            </a:r>
            <a:br>
              <a:rPr lang="en-US" sz="1600" dirty="0" smtClean="0">
                <a:solidFill>
                  <a:prstClr val="white"/>
                </a:solidFill>
              </a:rPr>
            </a:br>
            <a:r>
              <a:rPr lang="en-US" sz="1600" dirty="0" smtClean="0">
                <a:solidFill>
                  <a:prstClr val="white"/>
                </a:solidFill>
              </a:rPr>
              <a:t>Missing Gene</a:t>
            </a:r>
            <a:endParaRPr lang="en-US" sz="1600" dirty="0">
              <a:solidFill>
                <a:prstClr val="white"/>
              </a:solidFill>
            </a:endParaRPr>
          </a:p>
        </p:txBody>
      </p:sp>
      <p:cxnSp>
        <p:nvCxnSpPr>
          <p:cNvPr id="52" name="Elbow Connector 51"/>
          <p:cNvCxnSpPr>
            <a:stCxn id="38" idx="2"/>
            <a:endCxn id="49" idx="0"/>
          </p:cNvCxnSpPr>
          <p:nvPr/>
        </p:nvCxnSpPr>
        <p:spPr>
          <a:xfrm rot="16200000" flipH="1">
            <a:off x="6750356" y="1560801"/>
            <a:ext cx="681082" cy="122651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Alternate Process 57"/>
          <p:cNvSpPr/>
          <p:nvPr/>
        </p:nvSpPr>
        <p:spPr>
          <a:xfrm>
            <a:off x="6898837" y="3303501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1" name="Alternate Process 60"/>
          <p:cNvSpPr/>
          <p:nvPr/>
        </p:nvSpPr>
        <p:spPr>
          <a:xfrm>
            <a:off x="6641184" y="4577219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66" name="Elbow Connector 65"/>
          <p:cNvCxnSpPr>
            <a:stCxn id="48" idx="2"/>
            <a:endCxn id="11" idx="0"/>
          </p:cNvCxnSpPr>
          <p:nvPr/>
        </p:nvCxnSpPr>
        <p:spPr>
          <a:xfrm rot="5400000">
            <a:off x="4518137" y="3173128"/>
            <a:ext cx="164592" cy="0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3994608" y="579356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smtClean="0"/>
              <a:t>Ref.</a:t>
            </a:r>
          </a:p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69" name="Oval 68"/>
          <p:cNvSpPr/>
          <p:nvPr/>
        </p:nvSpPr>
        <p:spPr>
          <a:xfrm>
            <a:off x="7165409" y="5786400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cxnSp>
        <p:nvCxnSpPr>
          <p:cNvPr id="74" name="Curved Connector 12"/>
          <p:cNvCxnSpPr/>
          <p:nvPr/>
        </p:nvCxnSpPr>
        <p:spPr>
          <a:xfrm rot="5400000">
            <a:off x="4379939" y="5694846"/>
            <a:ext cx="296137" cy="1"/>
          </a:xfrm>
          <a:prstGeom prst="bentConnector3">
            <a:avLst>
              <a:gd name="adj1" fmla="val 3731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urved Connector 12"/>
          <p:cNvCxnSpPr/>
          <p:nvPr/>
        </p:nvCxnSpPr>
        <p:spPr>
          <a:xfrm rot="5400000">
            <a:off x="7606650" y="5703651"/>
            <a:ext cx="296137" cy="1"/>
          </a:xfrm>
          <a:prstGeom prst="bentConnector3">
            <a:avLst>
              <a:gd name="adj1" fmla="val 3731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5706159" y="5878031"/>
            <a:ext cx="969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Compare</a:t>
            </a:r>
            <a:endParaRPr lang="en-US" sz="1600" b="1" dirty="0"/>
          </a:p>
        </p:txBody>
      </p:sp>
      <p:cxnSp>
        <p:nvCxnSpPr>
          <p:cNvPr id="71" name="Straight Arrow Connector 70"/>
          <p:cNvCxnSpPr>
            <a:stCxn id="68" idx="6"/>
            <a:endCxn id="69" idx="2"/>
          </p:cNvCxnSpPr>
          <p:nvPr/>
        </p:nvCxnSpPr>
        <p:spPr>
          <a:xfrm flipV="1">
            <a:off x="5061408" y="6281700"/>
            <a:ext cx="2104001" cy="716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477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452189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650087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5772470" y="666789"/>
            <a:ext cx="149360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Prepared Data</a:t>
            </a: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" name="Alternate Process 10"/>
          <p:cNvSpPr/>
          <p:nvPr/>
        </p:nvSpPr>
        <p:spPr>
          <a:xfrm>
            <a:off x="3672127" y="3252518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8" name="Curved Connector 17"/>
          <p:cNvCxnSpPr>
            <a:endCxn id="8" idx="1"/>
          </p:cNvCxnSpPr>
          <p:nvPr/>
        </p:nvCxnSpPr>
        <p:spPr>
          <a:xfrm flipV="1">
            <a:off x="3488857" y="954906"/>
            <a:ext cx="2283613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263396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12"/>
          <p:cNvCxnSpPr>
            <a:endCxn id="38" idx="0"/>
          </p:cNvCxnSpPr>
          <p:nvPr/>
        </p:nvCxnSpPr>
        <p:spPr>
          <a:xfrm rot="16200000" flipH="1">
            <a:off x="6310618" y="1359451"/>
            <a:ext cx="329096" cy="0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12"/>
          <p:cNvCxnSpPr>
            <a:stCxn id="11" idx="2"/>
            <a:endCxn id="46" idx="0"/>
          </p:cNvCxnSpPr>
          <p:nvPr/>
        </p:nvCxnSpPr>
        <p:spPr>
          <a:xfrm rot="5400000">
            <a:off x="4379941" y="4423931"/>
            <a:ext cx="296137" cy="1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12"/>
          <p:cNvCxnSpPr>
            <a:endCxn id="61" idx="0"/>
          </p:cNvCxnSpPr>
          <p:nvPr/>
        </p:nvCxnSpPr>
        <p:spPr>
          <a:xfrm rot="5400000">
            <a:off x="7576908" y="4337732"/>
            <a:ext cx="478971" cy="2"/>
          </a:xfrm>
          <a:prstGeom prst="bentConnector3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Alternate Process 45"/>
          <p:cNvSpPr/>
          <p:nvPr/>
        </p:nvSpPr>
        <p:spPr>
          <a:xfrm>
            <a:off x="3352800" y="4572000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38" name="Alternate Process 37"/>
          <p:cNvSpPr/>
          <p:nvPr/>
        </p:nvSpPr>
        <p:spPr>
          <a:xfrm>
            <a:off x="5618887" y="1524000"/>
            <a:ext cx="1717504" cy="30951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smtClean="0">
                <a:solidFill>
                  <a:prstClr val="white"/>
                </a:solidFill>
              </a:rPr>
              <a:t>Batch Correction (</a:t>
            </a:r>
            <a:r>
              <a:rPr lang="en-US" sz="1200" dirty="0" err="1" smtClean="0">
                <a:solidFill>
                  <a:prstClr val="white"/>
                </a:solidFill>
              </a:rPr>
              <a:t>fSVA</a:t>
            </a:r>
            <a:r>
              <a:rPr lang="en-US" sz="1200" dirty="0" smtClean="0">
                <a:solidFill>
                  <a:prstClr val="white"/>
                </a:solidFill>
              </a:rPr>
              <a:t>)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43" name="Elbow Connector 42"/>
          <p:cNvCxnSpPr>
            <a:stCxn id="38" idx="2"/>
            <a:endCxn id="48" idx="0"/>
          </p:cNvCxnSpPr>
          <p:nvPr/>
        </p:nvCxnSpPr>
        <p:spPr>
          <a:xfrm rot="5400000">
            <a:off x="5198495" y="1235456"/>
            <a:ext cx="681082" cy="187720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Elbow Connector 114"/>
          <p:cNvCxnSpPr/>
          <p:nvPr/>
        </p:nvCxnSpPr>
        <p:spPr>
          <a:xfrm rot="16200000" flipH="1">
            <a:off x="7611568" y="3203947"/>
            <a:ext cx="179829" cy="5346"/>
          </a:xfrm>
          <a:prstGeom prst="bentConnector3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6" name="Rectangle 135"/>
          <p:cNvSpPr/>
          <p:nvPr/>
        </p:nvSpPr>
        <p:spPr>
          <a:xfrm rot="16200000">
            <a:off x="-69495" y="2582252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3571733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smtClean="0">
                <a:solidFill>
                  <a:prstClr val="white"/>
                </a:solidFill>
              </a:rPr>
              <a:t>Batch Corrected </a:t>
            </a:r>
            <a:r>
              <a:rPr lang="en-US" sz="1600" dirty="0" smtClean="0">
                <a:solidFill>
                  <a:prstClr val="white"/>
                </a:solidFill>
              </a:rPr>
              <a:t>Data</a:t>
            </a:r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9" name="Alternate Process 48"/>
          <p:cNvSpPr/>
          <p:nvPr/>
        </p:nvSpPr>
        <p:spPr>
          <a:xfrm>
            <a:off x="6675455" y="2514600"/>
            <a:ext cx="2057400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 smtClean="0">
                <a:solidFill>
                  <a:prstClr val="white"/>
                </a:solidFill>
              </a:rPr>
              <a:t>Batch Corrected Data</a:t>
            </a:r>
            <a:br>
              <a:rPr lang="en-US" sz="1600" dirty="0" smtClean="0">
                <a:solidFill>
                  <a:prstClr val="white"/>
                </a:solidFill>
              </a:rPr>
            </a:br>
            <a:r>
              <a:rPr lang="en-US" sz="1600" dirty="0" smtClean="0">
                <a:solidFill>
                  <a:prstClr val="white"/>
                </a:solidFill>
              </a:rPr>
              <a:t>Missing Gene</a:t>
            </a:r>
            <a:endParaRPr lang="en-US" sz="1600" dirty="0">
              <a:solidFill>
                <a:prstClr val="white"/>
              </a:solidFill>
            </a:endParaRPr>
          </a:p>
        </p:txBody>
      </p:sp>
      <p:cxnSp>
        <p:nvCxnSpPr>
          <p:cNvPr id="52" name="Elbow Connector 51"/>
          <p:cNvCxnSpPr>
            <a:stCxn id="38" idx="2"/>
            <a:endCxn id="49" idx="0"/>
          </p:cNvCxnSpPr>
          <p:nvPr/>
        </p:nvCxnSpPr>
        <p:spPr>
          <a:xfrm rot="16200000" flipH="1">
            <a:off x="6750356" y="1560801"/>
            <a:ext cx="681082" cy="1226516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Alternate Process 57"/>
          <p:cNvSpPr/>
          <p:nvPr/>
        </p:nvSpPr>
        <p:spPr>
          <a:xfrm>
            <a:off x="6898837" y="3303501"/>
            <a:ext cx="1711763" cy="1023345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PCA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200" b="1" dirty="0" smtClean="0">
              <a:solidFill>
                <a:prstClr val="white"/>
              </a:solidFill>
            </a:endParaRP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Scale = TRUE</a:t>
            </a:r>
          </a:p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Center = TRUE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1" name="Alternate Process 60"/>
          <p:cNvSpPr/>
          <p:nvPr/>
        </p:nvSpPr>
        <p:spPr>
          <a:xfrm>
            <a:off x="6641184" y="4577219"/>
            <a:ext cx="2350416" cy="1024128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Train SVM</a:t>
            </a:r>
            <a:endParaRPr lang="en-US" sz="1200" b="1" dirty="0">
              <a:solidFill>
                <a:prstClr val="white"/>
              </a:solidFill>
            </a:endParaRP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C-Classification (c = 1)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Radial Kernel (Gamma = 1/d)</a:t>
            </a:r>
          </a:p>
          <a:p>
            <a:pPr marL="171450" indent="-171450" defTabSz="457200">
              <a:buFont typeface="Arial"/>
              <a:buChar char="•"/>
            </a:pPr>
            <a:r>
              <a:rPr lang="en-US" sz="1200" dirty="0" smtClean="0">
                <a:solidFill>
                  <a:prstClr val="white"/>
                </a:solidFill>
              </a:rPr>
              <a:t>Class weight normalization </a:t>
            </a:r>
          </a:p>
          <a:p>
            <a:pPr marL="171450" indent="-171450" defTabSz="457200">
              <a:buFont typeface="Arial"/>
              <a:buChar char="•"/>
            </a:pP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66" name="Elbow Connector 65"/>
          <p:cNvCxnSpPr>
            <a:stCxn id="48" idx="2"/>
            <a:endCxn id="11" idx="0"/>
          </p:cNvCxnSpPr>
          <p:nvPr/>
        </p:nvCxnSpPr>
        <p:spPr>
          <a:xfrm rot="5400000">
            <a:off x="4518137" y="3173128"/>
            <a:ext cx="164592" cy="0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3994608" y="5793564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smtClean="0"/>
              <a:t>Ref.</a:t>
            </a:r>
          </a:p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sp>
        <p:nvSpPr>
          <p:cNvPr id="69" name="Oval 68"/>
          <p:cNvSpPr/>
          <p:nvPr/>
        </p:nvSpPr>
        <p:spPr>
          <a:xfrm>
            <a:off x="7165409" y="5786400"/>
            <a:ext cx="1066800" cy="9906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700" dirty="0" smtClean="0"/>
              <a:t>Model</a:t>
            </a:r>
            <a:endParaRPr lang="en-US" sz="1700" dirty="0"/>
          </a:p>
        </p:txBody>
      </p:sp>
      <p:cxnSp>
        <p:nvCxnSpPr>
          <p:cNvPr id="74" name="Curved Connector 12"/>
          <p:cNvCxnSpPr/>
          <p:nvPr/>
        </p:nvCxnSpPr>
        <p:spPr>
          <a:xfrm rot="5400000">
            <a:off x="4379939" y="5694846"/>
            <a:ext cx="296137" cy="1"/>
          </a:xfrm>
          <a:prstGeom prst="bentConnector3">
            <a:avLst>
              <a:gd name="adj1" fmla="val 3731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urved Connector 12"/>
          <p:cNvCxnSpPr/>
          <p:nvPr/>
        </p:nvCxnSpPr>
        <p:spPr>
          <a:xfrm rot="5400000">
            <a:off x="7606650" y="5703651"/>
            <a:ext cx="296137" cy="1"/>
          </a:xfrm>
          <a:prstGeom prst="bentConnector3">
            <a:avLst>
              <a:gd name="adj1" fmla="val 3731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6190113" y="2426432"/>
            <a:ext cx="2893614" cy="4431567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 rot="16200000">
            <a:off x="4551296" y="3719322"/>
            <a:ext cx="2932520" cy="32679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 cmpd="sng">
            <a:solidFill>
              <a:srgbClr val="E46C0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defTabSz="457200"/>
            <a:r>
              <a:rPr lang="en-US" dirty="0" smtClean="0">
                <a:solidFill>
                  <a:prstClr val="black"/>
                </a:solidFill>
              </a:rPr>
              <a:t>For all genes</a:t>
            </a:r>
            <a:endParaRPr lang="en-US" dirty="0">
              <a:solidFill>
                <a:prstClr val="black"/>
              </a:solidFill>
            </a:endParaRPr>
          </a:p>
        </p:txBody>
      </p:sp>
      <p:cxnSp>
        <p:nvCxnSpPr>
          <p:cNvPr id="71" name="Straight Arrow Connector 70"/>
          <p:cNvCxnSpPr>
            <a:stCxn id="68" idx="6"/>
            <a:endCxn id="69" idx="2"/>
          </p:cNvCxnSpPr>
          <p:nvPr/>
        </p:nvCxnSpPr>
        <p:spPr>
          <a:xfrm flipV="1">
            <a:off x="5061408" y="6281700"/>
            <a:ext cx="2104001" cy="716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706159" y="5878031"/>
            <a:ext cx="969296" cy="338554"/>
          </a:xfrm>
          <a:prstGeom prst="rect">
            <a:avLst/>
          </a:prstGeom>
          <a:solidFill>
            <a:schemeClr val="bg1">
              <a:alpha val="6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Compare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858186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25893"/>
            <a:ext cx="8229600" cy="503412"/>
          </a:xfrm>
        </p:spPr>
        <p:txBody>
          <a:bodyPr>
            <a:noAutofit/>
          </a:bodyPr>
          <a:lstStyle/>
          <a:p>
            <a:r>
              <a:rPr lang="en-US" sz="2500" dirty="0"/>
              <a:t>Machine </a:t>
            </a:r>
            <a:r>
              <a:rPr lang="en-US" sz="2500" dirty="0" smtClean="0"/>
              <a:t>learning: SVM </a:t>
            </a:r>
            <a:r>
              <a:rPr lang="en-US" sz="2500" dirty="0"/>
              <a:t>with radial kernel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9325" y="6217250"/>
            <a:ext cx="784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Conditions: PCA  axis 1&amp;2, glucose, base Mg, base Na, exponential &amp; stationary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 smtClean="0">
                <a:latin typeface="+mj-lt"/>
              </a:rPr>
              <a:t>model = </a:t>
            </a:r>
            <a:r>
              <a:rPr lang="en-US" dirty="0"/>
              <a:t>"</a:t>
            </a:r>
            <a:r>
              <a:rPr lang="en-US" dirty="0" smtClean="0"/>
              <a:t>SVM", </a:t>
            </a:r>
            <a:r>
              <a:rPr lang="en-US" dirty="0" smtClean="0">
                <a:latin typeface="+mj-lt"/>
              </a:rPr>
              <a:t>kernel </a:t>
            </a:r>
            <a:r>
              <a:rPr lang="en-US" dirty="0">
                <a:latin typeface="+mj-lt"/>
              </a:rPr>
              <a:t>= "radial", type ="C", cost=20, gamma=1/2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6" y="685800"/>
            <a:ext cx="8385048" cy="559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23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Comparison of 16*15/2=120 </a:t>
            </a:r>
            <a:br>
              <a:rPr lang="en-US" dirty="0" smtClean="0"/>
            </a:br>
            <a:r>
              <a:rPr lang="en-US" dirty="0" smtClean="0"/>
              <a:t>10-dimensional nonlinear objects is difficult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876" y="3810000"/>
            <a:ext cx="5776247" cy="103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5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1"/>
            <a:ext cx="7772400" cy="2381250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 low-discrepancy </a:t>
            </a:r>
            <a:r>
              <a:rPr lang="en-US" dirty="0" smtClean="0"/>
              <a:t>sequences by using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SOBOL </a:t>
            </a:r>
            <a:r>
              <a:rPr lang="en-US" dirty="0"/>
              <a:t>NUMBERS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43400"/>
            <a:ext cx="6400800" cy="1752600"/>
          </a:xfrm>
        </p:spPr>
        <p:txBody>
          <a:bodyPr/>
          <a:lstStyle/>
          <a:p>
            <a:r>
              <a:rPr lang="en-US" smtClean="0"/>
              <a:t> Generate Sample Points</a:t>
            </a:r>
          </a:p>
          <a:p>
            <a:r>
              <a:rPr lang="en-US" dirty="0" smtClean="0"/>
              <a:t>&amp;</a:t>
            </a:r>
          </a:p>
          <a:p>
            <a:r>
              <a:rPr lang="en-US" dirty="0" smtClean="0"/>
              <a:t>Decision Value Matrix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6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24914" y="1681035"/>
            <a:ext cx="1929967" cy="3984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25892"/>
            <a:ext cx="8229600" cy="1245707"/>
          </a:xfrm>
        </p:spPr>
        <p:txBody>
          <a:bodyPr>
            <a:noAutofit/>
          </a:bodyPr>
          <a:lstStyle/>
          <a:p>
            <a:r>
              <a:rPr lang="en-US" sz="2500" dirty="0"/>
              <a:t>low-discrepancy sequences</a:t>
            </a:r>
            <a:br>
              <a:rPr lang="en-US" sz="2500" dirty="0"/>
            </a:br>
            <a:r>
              <a:rPr lang="en-US" sz="2500" dirty="0"/>
              <a:t/>
            </a:r>
            <a:br>
              <a:rPr lang="en-US" sz="2500" dirty="0"/>
            </a:br>
            <a:r>
              <a:rPr lang="en-US" sz="2500" dirty="0"/>
              <a:t>SOBOL </a:t>
            </a:r>
            <a:r>
              <a:rPr lang="en-US" sz="2500" dirty="0" smtClean="0"/>
              <a:t>NUMBERS</a:t>
            </a:r>
            <a:endParaRPr lang="en-US" sz="25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866900"/>
            <a:ext cx="82804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4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mRNA Results: Top 10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9468494"/>
              </p:ext>
            </p:extLst>
          </p:nvPr>
        </p:nvGraphicFramePr>
        <p:xfrm>
          <a:off x="679450" y="1716881"/>
          <a:ext cx="7785099" cy="4292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0719"/>
                <a:gridCol w="1853595"/>
                <a:gridCol w="1853595"/>
                <a:gridCol w="1853595"/>
                <a:gridCol w="1853595"/>
              </a:tblGrid>
              <a:tr h="3302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2000" u="sng" strike="noStrike">
                          <a:effectLst/>
                        </a:rPr>
                        <a:t>mRNA</a:t>
                      </a:r>
                      <a:endParaRPr lang="en-US" sz="2000" b="1" i="0" u="sng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3020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3020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Carbon Source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Growth Phase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Mg Levels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Na Levels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cusR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rimJ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nuoG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rimJ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u="none" strike="noStrike" dirty="0">
                          <a:effectLst/>
                        </a:rPr>
                        <a:t>2</a:t>
                      </a:r>
                      <a:endParaRPr lang="is-I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crr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yidI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emrK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rimJ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mukE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murP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spy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4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mukE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crr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malZ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rhlE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araH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rhlE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ybgG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ynjF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ycbW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ycbW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yqjH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yrfG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7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rhlE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spy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rimJ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gspL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alsB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yjbM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ycbW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garL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yhhK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ycbV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cusR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yjbM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yrfG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 dirty="0">
                          <a:effectLst/>
                        </a:rPr>
                        <a:t>insB-21</a:t>
                      </a:r>
                      <a:endParaRPr lang="mr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pntA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yhhK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777504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 </a:t>
            </a:r>
            <a:r>
              <a:rPr lang="en-US" dirty="0"/>
              <a:t>Results: Top 10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4777957"/>
              </p:ext>
            </p:extLst>
          </p:nvPr>
        </p:nvGraphicFramePr>
        <p:xfrm>
          <a:off x="679450" y="1716881"/>
          <a:ext cx="7785099" cy="4292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0719"/>
                <a:gridCol w="1853595"/>
                <a:gridCol w="1853595"/>
                <a:gridCol w="1853595"/>
                <a:gridCol w="1853595"/>
              </a:tblGrid>
              <a:tr h="3302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2000" u="sng" strike="noStrike">
                          <a:effectLst/>
                        </a:rPr>
                        <a:t>Proteins</a:t>
                      </a:r>
                      <a:endParaRPr lang="en-US" sz="2000" b="1" i="0" u="sng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3020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30200">
                <a:tc>
                  <a:txBody>
                    <a:bodyPr/>
                    <a:lstStyle/>
                    <a:p>
                      <a:pPr algn="l" fontAlgn="b"/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Carbon Source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Growth Phase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Mg Levels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Na Levels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greA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greA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yeiH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greA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u="none" strike="noStrike">
                          <a:effectLst/>
                        </a:rPr>
                        <a:t>2</a:t>
                      </a:r>
                      <a:endParaRPr lang="is-I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rpsU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rpsU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dxs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rpsU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ppdC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ppdC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ybhL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dicB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fkpA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hlpA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yqjB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rarD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frr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ksgA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trkH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ynaJ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fimH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ycfC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ybiA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ppdC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7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yhjJ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yniC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greA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sucA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rarD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fimH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ybfC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rimM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idnK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ydgJ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yraP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accC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10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yfiR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tktA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yceI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folE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1069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7338"/>
            <a:ext cx="8229600" cy="1143000"/>
          </a:xfrm>
        </p:spPr>
        <p:txBody>
          <a:bodyPr>
            <a:normAutofit/>
          </a:bodyPr>
          <a:lstStyle/>
          <a:p>
            <a:r>
              <a:rPr lang="en-US" sz="2500" dirty="0" smtClean="0"/>
              <a:t>Example result</a:t>
            </a:r>
            <a:endParaRPr lang="en-US" sz="2500" dirty="0"/>
          </a:p>
        </p:txBody>
      </p:sp>
      <p:pic>
        <p:nvPicPr>
          <p:cNvPr id="4" name="Content Placeholder 3" descr="mlrn_mrna_trT_set02_StcAllEx_SYAN_baseMgAllMg_baseNaAllNa_Exp_noFilter_p1Sf_vst_PCA_D8_C-classification_radial_Mg_mM_Level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430" r="-8430"/>
          <a:stretch>
            <a:fillRect/>
          </a:stretch>
        </p:blipFill>
        <p:spPr>
          <a:xfrm>
            <a:off x="481718" y="2029862"/>
            <a:ext cx="7448341" cy="4096301"/>
          </a:xfrm>
        </p:spPr>
      </p:pic>
      <p:sp>
        <p:nvSpPr>
          <p:cNvPr id="5" name="TextBox 4"/>
          <p:cNvSpPr txBox="1"/>
          <p:nvPr/>
        </p:nvSpPr>
        <p:spPr>
          <a:xfrm>
            <a:off x="1281352" y="2974899"/>
            <a:ext cx="789410" cy="369332"/>
          </a:xfrm>
          <a:prstGeom prst="rect">
            <a:avLst/>
          </a:prstGeom>
          <a:solidFill>
            <a:srgbClr val="BDD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81352" y="4140477"/>
            <a:ext cx="789410" cy="369332"/>
          </a:xfrm>
          <a:prstGeom prst="rect">
            <a:avLst/>
          </a:prstGeom>
          <a:solidFill>
            <a:srgbClr val="6BAED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1352" y="5323540"/>
            <a:ext cx="789410" cy="369332"/>
          </a:xfrm>
          <a:prstGeom prst="rect">
            <a:avLst/>
          </a:prstGeom>
          <a:solidFill>
            <a:srgbClr val="2171B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49437" y="2121398"/>
            <a:ext cx="789410" cy="369332"/>
          </a:xfrm>
          <a:prstGeom prst="rect">
            <a:avLst/>
          </a:prstGeom>
          <a:solidFill>
            <a:srgbClr val="BDD7E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385461" y="2121398"/>
            <a:ext cx="789410" cy="369332"/>
          </a:xfrm>
          <a:prstGeom prst="rect">
            <a:avLst/>
          </a:prstGeom>
          <a:solidFill>
            <a:srgbClr val="6BAED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10044" y="2121398"/>
            <a:ext cx="789410" cy="369332"/>
          </a:xfrm>
          <a:prstGeom prst="rect">
            <a:avLst/>
          </a:prstGeom>
          <a:solidFill>
            <a:srgbClr val="2171B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209630" y="4130134"/>
            <a:ext cx="1565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True Value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3935601" y="1525430"/>
            <a:ext cx="2208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Predicted Value</a:t>
            </a:r>
            <a:endParaRPr lang="en-US" sz="24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901" y="3309193"/>
            <a:ext cx="1427628" cy="1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6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93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lternate Process 3"/>
          <p:cNvSpPr/>
          <p:nvPr/>
        </p:nvSpPr>
        <p:spPr>
          <a:xfrm>
            <a:off x="381000" y="2774665"/>
            <a:ext cx="1266458" cy="560654"/>
          </a:xfrm>
          <a:prstGeom prst="flowChartAlternateProcess">
            <a:avLst/>
          </a:prstGeom>
          <a:solidFill>
            <a:srgbClr val="77933C"/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b="1" dirty="0" smtClean="0">
                <a:solidFill>
                  <a:prstClr val="white"/>
                </a:solidFill>
              </a:rPr>
              <a:t>SAMPLES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5" name="Alternate Process 4"/>
          <p:cNvSpPr/>
          <p:nvPr/>
        </p:nvSpPr>
        <p:spPr>
          <a:xfrm>
            <a:off x="686445" y="972563"/>
            <a:ext cx="2825851" cy="1613309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INITIAL DATA PREPERATION</a:t>
            </a:r>
            <a:br>
              <a:rPr lang="en-US" sz="1200" b="1" dirty="0" smtClean="0">
                <a:solidFill>
                  <a:prstClr val="white"/>
                </a:solidFill>
              </a:rPr>
            </a:br>
            <a:endParaRPr lang="en-US" sz="1100" b="1" dirty="0">
              <a:solidFill>
                <a:prstClr val="white"/>
              </a:solidFill>
            </a:endParaRP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Find out subsets of data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Sum technical replicates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DeSeq2 -&gt; Size factor normalization</a:t>
            </a:r>
            <a:br>
              <a:rPr lang="en-US" sz="1100" dirty="0" smtClean="0">
                <a:solidFill>
                  <a:prstClr val="white"/>
                </a:solidFill>
              </a:rPr>
            </a:br>
            <a:r>
              <a:rPr lang="en-US" sz="1100" dirty="0">
                <a:solidFill>
                  <a:prstClr val="white"/>
                </a:solidFill>
              </a:rPr>
              <a:t>(With </a:t>
            </a:r>
            <a:r>
              <a:rPr lang="en-US" sz="1100" dirty="0" smtClean="0">
                <a:solidFill>
                  <a:prstClr val="white"/>
                </a:solidFill>
              </a:rPr>
              <a:t>“+1” addition)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100" dirty="0" smtClean="0">
                <a:solidFill>
                  <a:prstClr val="white"/>
                </a:solidFill>
              </a:rPr>
              <a:t>Log transformation (</a:t>
            </a:r>
            <a:r>
              <a:rPr lang="en-US" sz="1100" dirty="0" err="1" smtClean="0">
                <a:solidFill>
                  <a:prstClr val="white"/>
                </a:solidFill>
              </a:rPr>
              <a:t>vst</a:t>
            </a:r>
            <a:r>
              <a:rPr lang="en-US" sz="1100" dirty="0" smtClean="0">
                <a:solidFill>
                  <a:prstClr val="white"/>
                </a:solidFill>
              </a:rPr>
              <a:t>)</a:t>
            </a:r>
            <a:endParaRPr lang="en-US" sz="1100" dirty="0">
              <a:solidFill>
                <a:prstClr val="white"/>
              </a:solidFill>
            </a:endParaRPr>
          </a:p>
          <a:p>
            <a:pPr lvl="1" algn="ctr" defTabSz="457200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438017" y="1082850"/>
            <a:ext cx="2616254" cy="576233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solidFill>
              <a:srgbClr val="632523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Semi-random data division</a:t>
            </a:r>
          </a:p>
          <a:p>
            <a:pPr algn="ctr" defTabSz="457200"/>
            <a:r>
              <a:rPr lang="en-US" sz="1200" b="1" dirty="0" smtClean="0">
                <a:solidFill>
                  <a:prstClr val="white"/>
                </a:solidFill>
              </a:rPr>
              <a:t>(Protect sub sample ratios)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882236" y="1792151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Training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80%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7461436" y="1792152"/>
            <a:ext cx="1113848" cy="576233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457200"/>
            <a:r>
              <a:rPr lang="en-US" sz="1200" dirty="0" smtClean="0">
                <a:solidFill>
                  <a:prstClr val="white"/>
                </a:solidFill>
              </a:rPr>
              <a:t>Test set</a:t>
            </a:r>
            <a:br>
              <a:rPr lang="en-US" sz="1200" dirty="0" smtClean="0">
                <a:solidFill>
                  <a:prstClr val="white"/>
                </a:solidFill>
              </a:rPr>
            </a:br>
            <a:r>
              <a:rPr lang="en-US" sz="1200" dirty="0" smtClean="0">
                <a:solidFill>
                  <a:prstClr val="white"/>
                </a:solidFill>
              </a:rPr>
              <a:t>20%</a:t>
            </a:r>
            <a:endParaRPr lang="en-US" sz="1200" dirty="0">
              <a:solidFill>
                <a:prstClr val="white"/>
              </a:solidFill>
            </a:endParaRPr>
          </a:p>
        </p:txBody>
      </p:sp>
      <p:cxnSp>
        <p:nvCxnSpPr>
          <p:cNvPr id="13" name="Curved Connector 12"/>
          <p:cNvCxnSpPr>
            <a:stCxn id="6" idx="2"/>
            <a:endCxn id="7" idx="3"/>
          </p:cNvCxnSpPr>
          <p:nvPr/>
        </p:nvCxnSpPr>
        <p:spPr>
          <a:xfrm rot="5400000">
            <a:off x="6160522" y="1494645"/>
            <a:ext cx="421185" cy="75006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2"/>
            <a:endCxn id="8" idx="1"/>
          </p:cNvCxnSpPr>
          <p:nvPr/>
        </p:nvCxnSpPr>
        <p:spPr>
          <a:xfrm rot="16200000" flipH="1">
            <a:off x="6893197" y="1512030"/>
            <a:ext cx="421186" cy="715292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endCxn id="6" idx="1"/>
          </p:cNvCxnSpPr>
          <p:nvPr/>
        </p:nvCxnSpPr>
        <p:spPr>
          <a:xfrm flipV="1">
            <a:off x="3512296" y="1370967"/>
            <a:ext cx="1925721" cy="0"/>
          </a:xfrm>
          <a:prstGeom prst="bentConnector3">
            <a:avLst>
              <a:gd name="adj1" fmla="val 50000"/>
            </a:avLst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17"/>
          <p:cNvCxnSpPr>
            <a:stCxn id="4" idx="3"/>
            <a:endCxn id="5" idx="2"/>
          </p:cNvCxnSpPr>
          <p:nvPr/>
        </p:nvCxnSpPr>
        <p:spPr>
          <a:xfrm flipV="1">
            <a:off x="1647458" y="2585872"/>
            <a:ext cx="451913" cy="469120"/>
          </a:xfrm>
          <a:prstGeom prst="bentConnector2">
            <a:avLst/>
          </a:prstGeom>
          <a:ln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457200" y="65283"/>
            <a:ext cx="8229600" cy="437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prstClr val="black"/>
                </a:solidFill>
              </a:rPr>
              <a:t>Machine learning pipeline</a:t>
            </a:r>
          </a:p>
        </p:txBody>
      </p:sp>
      <p:sp>
        <p:nvSpPr>
          <p:cNvPr id="136" name="Rectangle 135"/>
          <p:cNvSpPr/>
          <p:nvPr/>
        </p:nvSpPr>
        <p:spPr>
          <a:xfrm rot="16200000">
            <a:off x="-69495" y="2904728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37" name="Rectangle 136"/>
          <p:cNvSpPr/>
          <p:nvPr/>
        </p:nvSpPr>
        <p:spPr>
          <a:xfrm rot="16200000">
            <a:off x="4410178" y="1973446"/>
            <a:ext cx="653788" cy="277707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latin typeface="Andale Mono" charset="0"/>
                <a:ea typeface="Andale Mono" charset="0"/>
                <a:cs typeface="Andale Mono" charset="0"/>
              </a:rPr>
              <a:t>Labels</a:t>
            </a:r>
            <a:endParaRPr lang="en-US" sz="1000" b="1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0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10976</TotalTime>
  <Words>1358</Words>
  <Application>Microsoft Macintosh PowerPoint</Application>
  <PresentationFormat>On-screen Show (4:3)</PresentationFormat>
  <Paragraphs>557</Paragraphs>
  <Slides>64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Andale Mono</vt:lpstr>
      <vt:lpstr>Calibri</vt:lpstr>
      <vt:lpstr>Mangal</vt:lpstr>
      <vt:lpstr>Arial</vt:lpstr>
      <vt:lpstr>Office Theme</vt:lpstr>
      <vt:lpstr>Predicting growth conditions from omics data via machine learning &amp; Measuring effects of genes on decision boundaries </vt:lpstr>
      <vt:lpstr>We have a large data set to learn bacterial response to external conditions</vt:lpstr>
      <vt:lpstr>PowerPoint Presentation</vt:lpstr>
      <vt:lpstr>Overall analysis approach</vt:lpstr>
      <vt:lpstr>PCA on data</vt:lpstr>
      <vt:lpstr>Machine learning: SVM with radial kernel</vt:lpstr>
      <vt:lpstr>Example result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mRNA results</vt:lpstr>
      <vt:lpstr>We can distinguish growth phase from mRNA data</vt:lpstr>
      <vt:lpstr>We can distinguish carbon sources from mRNA data moderately.  Most significant signal is associated with glucose</vt:lpstr>
      <vt:lpstr>We can distinguish Mg concentrations from mRNA data. Least significant signal is associated with high Mg</vt:lpstr>
      <vt:lpstr>We can NOT distinguish Na concentrations from mRNA data</vt:lpstr>
      <vt:lpstr>mRNA summary</vt:lpstr>
      <vt:lpstr>We can distinguish growth phase, carbon sources and Mg concentrations but not for Na concentrations from mRNA data </vt:lpstr>
      <vt:lpstr>Protein data</vt:lpstr>
      <vt:lpstr>We can distinguish growth phase moderately from protein data. Most significant signal is associated with exponential phase </vt:lpstr>
      <vt:lpstr>We can distinguish carbon sources from protein data.</vt:lpstr>
      <vt:lpstr>We can NOT distinguish Mg concentrations from protein data.  Most dominant signal is associated with base Mg </vt:lpstr>
      <vt:lpstr>We can NOT distinguish Na concentrations from protein data.</vt:lpstr>
      <vt:lpstr>Protein summary</vt:lpstr>
      <vt:lpstr>We can distinguish carbon sources and growth phase but NOT for Mg and Na concentrations from protein data </vt:lpstr>
      <vt:lpstr>Exponential vs Stationary Phases</vt:lpstr>
      <vt:lpstr>For mRNA data carbon sources become indistinguishable as time pass. Protein data also shows a similar but weaker trend </vt:lpstr>
      <vt:lpstr>For mRNA data carbon sources become indistinguishable as time pass. Protein data also shows a similar but weaker trend </vt:lpstr>
      <vt:lpstr>For mRNA and protein data Mg concentrations become less distinguishable as time pass. </vt:lpstr>
      <vt:lpstr>For mRNA and protein data Mg concentrations become less distinguishable as time pass. </vt:lpstr>
      <vt:lpstr>For mRNA data Na become less distinguishable as time pass.  For proteins Na is not distinguishable.</vt:lpstr>
      <vt:lpstr>For mRNA data Na become less distinguishable as time pass.  For proteins Na is not distinguishable.</vt:lpstr>
      <vt:lpstr>Overall trend states that as time pass predictability decreases</vt:lpstr>
      <vt:lpstr>More complex examples</vt:lpstr>
      <vt:lpstr>For mRNA data, prediction works quite well</vt:lpstr>
      <vt:lpstr>For protein data, prediction quality is slightly worse</vt:lpstr>
      <vt:lpstr>Combining data</vt:lpstr>
      <vt:lpstr>Proteins are strong in carbon sources Diagonal sum: 842</vt:lpstr>
      <vt:lpstr>mRNA is bad in stationary phase Diagonal sum: 749</vt:lpstr>
      <vt:lpstr>Combined data (mRNA + protein) have no synergistic effects Diagonal sum: 888</vt:lpstr>
      <vt:lpstr>Gene relations</vt:lpstr>
      <vt:lpstr>PCA on data</vt:lpstr>
      <vt:lpstr>Machine learning: SVM with radial kernel</vt:lpstr>
      <vt:lpstr>Machine learning: SVM multi Cluster</vt:lpstr>
      <vt:lpstr>Machine learning: SVM multi Cluster</vt:lpstr>
      <vt:lpstr>Machine learning: deletion of first 100 mRNAs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Comparison of 16*15/2=120  10-dimensional nonlinear objects is difficult</vt:lpstr>
      <vt:lpstr>Generate low-discrepancy sequences by using   SOBOL NUMBERS</vt:lpstr>
      <vt:lpstr>low-discrepancy sequences  SOBOL NUMBERS</vt:lpstr>
      <vt:lpstr>mRNA Results: Top 10</vt:lpstr>
      <vt:lpstr>Protein Results: Top 10</vt:lpstr>
    </vt:vector>
  </TitlesOfParts>
  <Company>ut austin</Company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Bacterial Response</dc:title>
  <dc:creator>mehmet umut caglar</dc:creator>
  <cp:lastModifiedBy>Mehmet Umut CAGLAR</cp:lastModifiedBy>
  <cp:revision>312</cp:revision>
  <dcterms:created xsi:type="dcterms:W3CDTF">2016-06-05T21:29:07Z</dcterms:created>
  <dcterms:modified xsi:type="dcterms:W3CDTF">2016-12-05T16:11:25Z</dcterms:modified>
</cp:coreProperties>
</file>

<file path=docProps/thumbnail.jpeg>
</file>